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27"/>
  </p:notesMasterIdLst>
  <p:handoutMasterIdLst>
    <p:handoutMasterId r:id="rId28"/>
  </p:handoutMasterIdLst>
  <p:sldIdLst>
    <p:sldId id="256" r:id="rId3"/>
    <p:sldId id="283" r:id="rId4"/>
    <p:sldId id="267" r:id="rId5"/>
    <p:sldId id="268" r:id="rId6"/>
    <p:sldId id="269" r:id="rId7"/>
    <p:sldId id="270" r:id="rId8"/>
    <p:sldId id="271" r:id="rId9"/>
    <p:sldId id="272" r:id="rId10"/>
    <p:sldId id="273" r:id="rId11"/>
    <p:sldId id="274" r:id="rId12"/>
    <p:sldId id="275" r:id="rId13"/>
    <p:sldId id="260" r:id="rId14"/>
    <p:sldId id="261" r:id="rId15"/>
    <p:sldId id="266" r:id="rId16"/>
    <p:sldId id="289" r:id="rId17"/>
    <p:sldId id="290" r:id="rId18"/>
    <p:sldId id="291" r:id="rId19"/>
    <p:sldId id="292" r:id="rId20"/>
    <p:sldId id="282" r:id="rId21"/>
    <p:sldId id="284" r:id="rId22"/>
    <p:sldId id="285" r:id="rId23"/>
    <p:sldId id="288" r:id="rId24"/>
    <p:sldId id="286" r:id="rId25"/>
    <p:sldId id="287" r:id="rId26"/>
  </p:sldIdLst>
  <p:sldSz cx="9144000" cy="6858000" type="screen4x3"/>
  <p:notesSz cx="6858000" cy="9313863"/>
  <p:custDataLst>
    <p:tags r:id="rId29"/>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82FB3D-FBD7-4664-AE2B-5A3040738B25}" type="datetimeFigureOut">
              <a:rPr lang="en-US"/>
              <a:pPr>
                <a:defRPr/>
              </a:pPr>
              <a:t>1/20/2011</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5DF4F78-965E-4A09-835D-3A3E1EFFB79D}" type="slidenum">
              <a:rPr lang="en-US"/>
              <a:pPr>
                <a:defRPr/>
              </a:pPr>
              <a:t>‹#›</a:t>
            </a:fld>
            <a:endParaRPr lang="en-US"/>
          </a:p>
        </p:txBody>
      </p:sp>
    </p:spTree>
    <p:extLst>
      <p:ext uri="{BB962C8B-B14F-4D97-AF65-F5344CB8AC3E}">
        <p14:creationId xmlns:p14="http://schemas.microsoft.com/office/powerpoint/2010/main" val="40218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4A6759-3983-49A7-8B38-6F3126D1CF84}" type="datetimeFigureOut">
              <a:rPr lang="en-US"/>
              <a:pPr>
                <a:defRPr/>
              </a:pPr>
              <a:t>1/20/2011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408C861-FEB1-4A4A-B596-47CD84220492}" type="slidenum">
              <a:rPr lang="en-US"/>
              <a:pPr>
                <a:defRPr/>
              </a:pPr>
              <a:t>‹#›</a:t>
            </a:fld>
            <a:endParaRPr lang="en-US"/>
          </a:p>
        </p:txBody>
      </p:sp>
    </p:spTree>
    <p:extLst>
      <p:ext uri="{BB962C8B-B14F-4D97-AF65-F5344CB8AC3E}">
        <p14:creationId xmlns:p14="http://schemas.microsoft.com/office/powerpoint/2010/main" val="2880445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sz="1000" b="1" dirty="0" smtClean="0">
                <a:solidFill>
                  <a:srgbClr val="184589"/>
                </a:solidFill>
                <a:effectLst>
                  <a:glow rad="63500">
                    <a:srgbClr val="F7C346">
                      <a:alpha val="83000"/>
                    </a:srgbClr>
                  </a:glow>
                </a:effectLst>
                <a:latin typeface="Verdana"/>
                <a:cs typeface="Verdana"/>
              </a:rPr>
              <a:t>Tier I </a:t>
            </a:r>
            <a:r>
              <a:rPr lang="en-US" dirty="0" smtClean="0"/>
              <a:t>– ANR Oakland, Admin &amp; Support Units – February–May 2011</a:t>
            </a:r>
          </a:p>
          <a:p>
            <a:pPr eaLnBrk="1" fontAlgn="auto" hangingPunct="1">
              <a:spcBef>
                <a:spcPts val="0"/>
              </a:spcBef>
              <a:spcAft>
                <a:spcPts val="600"/>
              </a:spcAft>
              <a:defRPr/>
            </a:pPr>
            <a:r>
              <a:rPr lang="en-US" dirty="0" smtClean="0"/>
              <a:t>	ANR Oakland </a:t>
            </a:r>
            <a:r>
              <a:rPr lang="en-US" sz="800" dirty="0" smtClean="0"/>
              <a:t>(Budget, Financial Services, Development Services, Controller/Business Services)</a:t>
            </a:r>
            <a:r>
              <a:rPr lang="en-US" dirty="0" smtClean="0"/>
              <a:t>; Business Operations Center (BOC); Program Support Unit (PSU); Communication Services/IT; Staff Personnel Unit (SPU); Academic Personnel Unit (APU); Contracts and Grants; EH&amp;S/Risk Services</a:t>
            </a:r>
          </a:p>
          <a:p>
            <a:pPr eaLnBrk="1" fontAlgn="auto" hangingPunct="1">
              <a:spcBef>
                <a:spcPts val="0"/>
              </a:spcBef>
              <a:spcAft>
                <a:spcPts val="600"/>
              </a:spcAft>
              <a:defRPr/>
            </a:pPr>
            <a:r>
              <a:rPr lang="en-US" sz="1050" b="1" dirty="0" smtClean="0">
                <a:solidFill>
                  <a:srgbClr val="184589"/>
                </a:solidFill>
                <a:effectLst>
                  <a:glow rad="63500">
                    <a:srgbClr val="F7C346">
                      <a:alpha val="83000"/>
                    </a:srgbClr>
                  </a:glow>
                </a:effectLst>
                <a:latin typeface="Verdana"/>
                <a:cs typeface="Verdana"/>
              </a:rPr>
              <a:t>Tier II </a:t>
            </a:r>
            <a:r>
              <a:rPr lang="en-US" dirty="0" smtClean="0"/>
              <a:t>– REC Admin, Statewide Programs (4-H, IPM, etc.) – May-Summer 2011</a:t>
            </a:r>
          </a:p>
          <a:p>
            <a:pPr eaLnBrk="1" fontAlgn="auto" hangingPunct="1">
              <a:spcBef>
                <a:spcPts val="0"/>
              </a:spcBef>
              <a:spcAft>
                <a:spcPts val="600"/>
              </a:spcAft>
              <a:defRPr/>
            </a:pPr>
            <a:endParaRPr lang="en-US" dirty="0" smtClean="0"/>
          </a:p>
          <a:p>
            <a:pPr eaLnBrk="1" fontAlgn="auto" hangingPunct="1">
              <a:spcBef>
                <a:spcPts val="0"/>
              </a:spcBef>
              <a:spcAft>
                <a:spcPts val="600"/>
              </a:spcAft>
              <a:defRPr/>
            </a:pPr>
            <a:endParaRPr lang="en-US" dirty="0" smtClean="0"/>
          </a:p>
        </p:txBody>
      </p:sp>
      <p:sp>
        <p:nvSpPr>
          <p:cNvPr id="307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43B71F1-3B2A-4A54-8C33-3699F06CA758}" type="slidenum">
              <a:rPr lang="en-US" smtClean="0"/>
              <a:pPr fontAlgn="base">
                <a:spcBef>
                  <a:spcPct val="0"/>
                </a:spcBef>
                <a:spcAft>
                  <a:spcPct val="0"/>
                </a:spcAft>
                <a:defRPr/>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lueBGBottom.png"/>
          <p:cNvPicPr>
            <a:picLocks noChangeAspect="1"/>
          </p:cNvPicPr>
          <p:nvPr/>
        </p:nvPicPr>
        <p:blipFill>
          <a:blip r:embed="rId2" cstate="print">
            <a:duotone>
              <a:schemeClr val="accent5">
                <a:shade val="45000"/>
                <a:satMod val="135000"/>
              </a:schemeClr>
              <a:prstClr val="white"/>
            </a:duotone>
            <a:lum bright="-14000" contrast="36000"/>
          </a:blip>
          <a:stretch>
            <a:fillRect/>
          </a:stretch>
        </p:blipFill>
        <p:spPr>
          <a:xfrm>
            <a:off x="0" y="4109803"/>
            <a:ext cx="9144000" cy="2748197"/>
          </a:xfrm>
          <a:prstGeom prst="rect">
            <a:avLst/>
          </a:prstGeom>
        </p:spPr>
      </p:pic>
      <p:pic>
        <p:nvPicPr>
          <p:cNvPr id="5" name="Picture 4" descr="BlueBGTop.png"/>
          <p:cNvPicPr>
            <a:picLocks noChangeAspect="1"/>
          </p:cNvPicPr>
          <p:nvPr/>
        </p:nvPicPr>
        <p:blipFill>
          <a:blip r:embed="rId3" cstate="print">
            <a:duotone>
              <a:schemeClr val="accent5">
                <a:shade val="45000"/>
                <a:satMod val="135000"/>
              </a:schemeClr>
              <a:prstClr val="white"/>
            </a:duotone>
            <a:lum bright="-14000" contrast="36000"/>
          </a:blip>
          <a:stretch>
            <a:fillRect/>
          </a:stretch>
        </p:blipFill>
        <p:spPr>
          <a:xfrm>
            <a:off x="1" y="0"/>
            <a:ext cx="9144000" cy="3479469"/>
          </a:xfrm>
          <a:prstGeom prst="rect">
            <a:avLst/>
          </a:prstGeom>
        </p:spPr>
      </p:pic>
      <p:pic>
        <p:nvPicPr>
          <p:cNvPr id="6" name="Picture 5" descr="Test2.wmf"/>
          <p:cNvPicPr>
            <a:picLocks noChangeAspect="1"/>
          </p:cNvPicPr>
          <p:nvPr/>
        </p:nvPicPr>
        <p:blipFill>
          <a:blip r:embed="rId4" cstate="print">
            <a:duotone>
              <a:schemeClr val="accent5">
                <a:shade val="45000"/>
                <a:satMod val="135000"/>
              </a:schemeClr>
              <a:prstClr val="white"/>
            </a:duotone>
            <a:lum bright="37000"/>
          </a:blip>
          <a:stretch>
            <a:fillRect/>
          </a:stretch>
        </p:blipFill>
        <p:spPr>
          <a:xfrm>
            <a:off x="0" y="-8858"/>
            <a:ext cx="9144000" cy="2573928"/>
          </a:xfrm>
          <a:prstGeom prst="rect">
            <a:avLst/>
          </a:prstGeom>
        </p:spPr>
      </p:pic>
      <p:pic>
        <p:nvPicPr>
          <p:cNvPr id="7" name="Picture 9" descr="WhiteLin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940300"/>
            <a:ext cx="9144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hiteBG.png"/>
          <p:cNvPicPr>
            <a:picLocks noChangeAspect="1"/>
          </p:cNvPicPr>
          <p:nvPr/>
        </p:nvPicPr>
        <p:blipFill>
          <a:blip r:embed="rId6" cstate="print">
            <a:duotone>
              <a:prstClr val="black"/>
              <a:srgbClr val="D9C3A5">
                <a:tint val="50000"/>
                <a:satMod val="180000"/>
              </a:srgbClr>
            </a:duotone>
            <a:lum bright="9000"/>
          </a:blip>
          <a:stretch>
            <a:fillRect/>
          </a:stretch>
        </p:blipFill>
        <p:spPr>
          <a:xfrm>
            <a:off x="0" y="1175656"/>
            <a:ext cx="9144000" cy="4595751"/>
          </a:xfrm>
          <a:prstGeom prst="rect">
            <a:avLst/>
          </a:prstGeom>
        </p:spPr>
      </p:pic>
      <p:pic>
        <p:nvPicPr>
          <p:cNvPr id="9" name="Picture 11" descr="OuterLipBottom.png"/>
          <p:cNvPicPr>
            <a:picLocks noChangeAspect="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0" y="4084638"/>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OuterLipTop.png"/>
          <p:cNvPicPr>
            <a:picLocks noChangeAspect="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0" y="690563"/>
            <a:ext cx="9144000"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Date Placeholder 3"/>
          <p:cNvSpPr>
            <a:spLocks noGrp="1"/>
          </p:cNvSpPr>
          <p:nvPr>
            <p:ph type="dt" sz="half" idx="10"/>
          </p:nvPr>
        </p:nvSpPr>
        <p:spPr/>
        <p:txBody>
          <a:bodyPr/>
          <a:lstStyle>
            <a:lvl1pPr>
              <a:defRPr/>
            </a:lvl1pPr>
          </a:lstStyle>
          <a:p>
            <a:pPr>
              <a:defRPr/>
            </a:pPr>
            <a:fld id="{369AB85D-55C6-4F66-BF50-B87C51A9F0FB}" type="datetimeFigureOut">
              <a:rPr lang="en-US"/>
              <a:pPr>
                <a:defRPr/>
              </a:pPr>
              <a:t>1/20/2011</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4E3EAF8F-6862-4C65-853A-68B5D049E286}" type="slidenum">
              <a:rPr lang="en-US"/>
              <a:pPr>
                <a:defRPr/>
              </a:pPr>
              <a:t>‹#›</a:t>
            </a:fld>
            <a:endParaRPr lang="en-US"/>
          </a:p>
        </p:txBody>
      </p:sp>
    </p:spTree>
    <p:extLst>
      <p:ext uri="{BB962C8B-B14F-4D97-AF65-F5344CB8AC3E}">
        <p14:creationId xmlns:p14="http://schemas.microsoft.com/office/powerpoint/2010/main" val="424602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04A2D0-5BA3-4605-8C7F-45BD7F4AFB04}" type="datetimeFigureOut">
              <a:rPr lang="en-US"/>
              <a:pPr>
                <a:defRPr/>
              </a:pPr>
              <a:t>1/20/2011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212DD6-A3B3-4C6E-9AB7-59DC4F7F443A}" type="slidenum">
              <a:rPr lang="en-US"/>
              <a:pPr>
                <a:defRPr/>
              </a:pPr>
              <a:t>‹#›</a:t>
            </a:fld>
            <a:endParaRPr lang="en-US"/>
          </a:p>
        </p:txBody>
      </p:sp>
    </p:spTree>
    <p:extLst>
      <p:ext uri="{BB962C8B-B14F-4D97-AF65-F5344CB8AC3E}">
        <p14:creationId xmlns:p14="http://schemas.microsoft.com/office/powerpoint/2010/main" val="4275590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5BE36B-C3BB-4121-BE88-407565122095}" type="datetimeFigureOut">
              <a:rPr lang="en-US"/>
              <a:pPr>
                <a:defRPr/>
              </a:pPr>
              <a:t>1/20/2011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5F1BFA-A48B-4FB2-945A-D0EF8258AEA4}" type="slidenum">
              <a:rPr lang="en-US"/>
              <a:pPr>
                <a:defRPr/>
              </a:pPr>
              <a:t>‹#›</a:t>
            </a:fld>
            <a:endParaRPr lang="en-US"/>
          </a:p>
        </p:txBody>
      </p:sp>
    </p:spTree>
    <p:extLst>
      <p:ext uri="{BB962C8B-B14F-4D97-AF65-F5344CB8AC3E}">
        <p14:creationId xmlns:p14="http://schemas.microsoft.com/office/powerpoint/2010/main" val="3994600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2" descr="ANR_HEhorizon_poste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50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11113" y="0"/>
            <a:ext cx="9155113" cy="1674813"/>
            <a:chOff x="-11876" y="1"/>
            <a:chExt cx="9155877" cy="1674425"/>
          </a:xfrm>
        </p:grpSpPr>
        <p:pic>
          <p:nvPicPr>
            <p:cNvPr id="5" name="Picture 4" descr="BlueBGTop.png"/>
            <p:cNvPicPr>
              <a:picLocks noChangeAspect="1"/>
            </p:cNvPicPr>
            <p:nvPr/>
          </p:nvPicPr>
          <p:blipFill>
            <a:blip r:embed="rId2" cstate="print">
              <a:duotone>
                <a:schemeClr val="accent5">
                  <a:shade val="45000"/>
                  <a:satMod val="135000"/>
                </a:schemeClr>
                <a:prstClr val="white"/>
              </a:duotone>
              <a:lum bright="-14000" contrast="36000"/>
            </a:blip>
            <a:stretch>
              <a:fillRect/>
            </a:stretch>
          </p:blipFill>
          <p:spPr>
            <a:xfrm>
              <a:off x="1" y="1"/>
              <a:ext cx="9144000" cy="1626918"/>
            </a:xfrm>
            <a:prstGeom prst="rect">
              <a:avLst/>
            </a:prstGeom>
          </p:spPr>
        </p:pic>
        <p:pic>
          <p:nvPicPr>
            <p:cNvPr id="6" name="Picture 8" descr="OuterLipTop.png"/>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1876" y="71258"/>
              <a:ext cx="9155876" cy="160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14700" y="120263"/>
            <a:ext cx="6097975" cy="817888"/>
          </a:xfrm>
        </p:spPr>
        <p:txBody>
          <a:bodyPr>
            <a:normAutofit/>
          </a:bodyPr>
          <a:lstStyle>
            <a:lvl1pPr algn="l">
              <a:defRPr sz="2800" b="1">
                <a:solidFill>
                  <a:schemeClr val="accent1">
                    <a:lumMod val="20000"/>
                    <a:lumOff val="8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7A55D1E-F9E2-40B3-A155-5A2AEDDEE0F5}" type="datetimeFigureOut">
              <a:rPr lang="en-US"/>
              <a:pPr>
                <a:defRPr/>
              </a:pPr>
              <a:t>1/20/2011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5A3FFE9-66BD-4BA1-99B7-206A43E41406}" type="slidenum">
              <a:rPr lang="en-US"/>
              <a:pPr>
                <a:defRPr/>
              </a:pPr>
              <a:t>‹#›</a:t>
            </a:fld>
            <a:endParaRPr lang="en-US"/>
          </a:p>
        </p:txBody>
      </p:sp>
    </p:spTree>
    <p:extLst>
      <p:ext uri="{BB962C8B-B14F-4D97-AF65-F5344CB8AC3E}">
        <p14:creationId xmlns:p14="http://schemas.microsoft.com/office/powerpoint/2010/main" val="1800803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37C433-FDFD-4498-8E65-47D34C28C4AA}" type="datetimeFigureOut">
              <a:rPr lang="en-US"/>
              <a:pPr>
                <a:defRPr/>
              </a:pPr>
              <a:t>1/20/2011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38EDC9-3695-4525-9178-808FE5076F37}" type="slidenum">
              <a:rPr lang="en-US"/>
              <a:pPr>
                <a:defRPr/>
              </a:pPr>
              <a:t>‹#›</a:t>
            </a:fld>
            <a:endParaRPr lang="en-US"/>
          </a:p>
        </p:txBody>
      </p:sp>
    </p:spTree>
    <p:extLst>
      <p:ext uri="{BB962C8B-B14F-4D97-AF65-F5344CB8AC3E}">
        <p14:creationId xmlns:p14="http://schemas.microsoft.com/office/powerpoint/2010/main" val="147961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6C7DD4-4F14-46FE-934A-B49521CA3190}" type="datetimeFigureOut">
              <a:rPr lang="en-US"/>
              <a:pPr>
                <a:defRPr/>
              </a:pPr>
              <a:t>1/20/2011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976A91-4264-42EF-9F17-CF1F86AD226C}" type="slidenum">
              <a:rPr lang="en-US"/>
              <a:pPr>
                <a:defRPr/>
              </a:pPr>
              <a:t>‹#›</a:t>
            </a:fld>
            <a:endParaRPr lang="en-US"/>
          </a:p>
        </p:txBody>
      </p:sp>
    </p:spTree>
    <p:extLst>
      <p:ext uri="{BB962C8B-B14F-4D97-AF65-F5344CB8AC3E}">
        <p14:creationId xmlns:p14="http://schemas.microsoft.com/office/powerpoint/2010/main" val="2048274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001009-37AE-409B-8FC4-AEA47EE59F02}" type="datetimeFigureOut">
              <a:rPr lang="en-US"/>
              <a:pPr>
                <a:defRPr/>
              </a:pPr>
              <a:t>1/20/2011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407D8A-493A-4C1C-ADD0-C25180AD2684}" type="slidenum">
              <a:rPr lang="en-US"/>
              <a:pPr>
                <a:defRPr/>
              </a:pPr>
              <a:t>‹#›</a:t>
            </a:fld>
            <a:endParaRPr lang="en-US"/>
          </a:p>
        </p:txBody>
      </p:sp>
    </p:spTree>
    <p:extLst>
      <p:ext uri="{BB962C8B-B14F-4D97-AF65-F5344CB8AC3E}">
        <p14:creationId xmlns:p14="http://schemas.microsoft.com/office/powerpoint/2010/main" val="1877878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A43D339-C1E8-44A3-B9FA-AC97D4FE8F90}" type="datetimeFigureOut">
              <a:rPr lang="en-US"/>
              <a:pPr>
                <a:defRPr/>
              </a:pPr>
              <a:t>1/20/2011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DC3C0A-E6F1-40DD-8B91-B79CEF25DA40}" type="slidenum">
              <a:rPr lang="en-US"/>
              <a:pPr>
                <a:defRPr/>
              </a:pPr>
              <a:t>‹#›</a:t>
            </a:fld>
            <a:endParaRPr lang="en-US"/>
          </a:p>
        </p:txBody>
      </p:sp>
    </p:spTree>
    <p:extLst>
      <p:ext uri="{BB962C8B-B14F-4D97-AF65-F5344CB8AC3E}">
        <p14:creationId xmlns:p14="http://schemas.microsoft.com/office/powerpoint/2010/main" val="411905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E10DF6-C1E6-46AE-8927-E8A93BE62B20}" type="datetimeFigureOut">
              <a:rPr lang="en-US"/>
              <a:pPr>
                <a:defRPr/>
              </a:pPr>
              <a:t>1/20/2011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0207DCE-F4E3-4C03-816A-E33B59F5CDA0}" type="slidenum">
              <a:rPr lang="en-US"/>
              <a:pPr>
                <a:defRPr/>
              </a:pPr>
              <a:t>‹#›</a:t>
            </a:fld>
            <a:endParaRPr lang="en-US"/>
          </a:p>
        </p:txBody>
      </p:sp>
    </p:spTree>
    <p:extLst>
      <p:ext uri="{BB962C8B-B14F-4D97-AF65-F5344CB8AC3E}">
        <p14:creationId xmlns:p14="http://schemas.microsoft.com/office/powerpoint/2010/main" val="3372187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53D060-0BAE-4B32-9368-E98DADBC8829}" type="datetimeFigureOut">
              <a:rPr lang="en-US"/>
              <a:pPr>
                <a:defRPr/>
              </a:pPr>
              <a:t>1/20/2011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3B738F-507C-4765-BDB4-0E67831A315F}" type="slidenum">
              <a:rPr lang="en-US"/>
              <a:pPr>
                <a:defRPr/>
              </a:pPr>
              <a:t>‹#›</a:t>
            </a:fld>
            <a:endParaRPr lang="en-US"/>
          </a:p>
        </p:txBody>
      </p:sp>
    </p:spTree>
    <p:extLst>
      <p:ext uri="{BB962C8B-B14F-4D97-AF65-F5344CB8AC3E}">
        <p14:creationId xmlns:p14="http://schemas.microsoft.com/office/powerpoint/2010/main" val="319405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1D1202-F499-4FF9-8E60-018CE8D2CB63}" type="datetimeFigureOut">
              <a:rPr lang="en-US"/>
              <a:pPr>
                <a:defRPr/>
              </a:pPr>
              <a:t>1/20/2011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B39B54-3E21-4E4B-B6BC-7001AA5AA4C0}" type="slidenum">
              <a:rPr lang="en-US"/>
              <a:pPr>
                <a:defRPr/>
              </a:pPr>
              <a:t>‹#›</a:t>
            </a:fld>
            <a:endParaRPr lang="en-US"/>
          </a:p>
        </p:txBody>
      </p:sp>
    </p:spTree>
    <p:extLst>
      <p:ext uri="{BB962C8B-B14F-4D97-AF65-F5344CB8AC3E}">
        <p14:creationId xmlns:p14="http://schemas.microsoft.com/office/powerpoint/2010/main" val="286537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64999">
              <a:schemeClr val="accent3">
                <a:lumMod val="20000"/>
                <a:lumOff val="80000"/>
              </a:schemeClr>
            </a:gs>
            <a:gs pos="100000">
              <a:schemeClr val="accent5">
                <a:lumMod val="40000"/>
                <a:lumOff val="60000"/>
              </a:schemeClr>
            </a:gs>
          </a:gsLst>
          <a:lin ang="189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AEE78C0-6948-4048-8B4B-6E8FDBD533B6}" type="datetimeFigureOut">
              <a:rPr lang="en-US"/>
              <a:pPr>
                <a:defRPr/>
              </a:pPr>
              <a:t>1/20/2011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7BA26B-11DB-48BE-ACDB-4C5B6D8E26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flickr.com/photos/suckam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flickr.com/photos/proimos/"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flickr.com/photos/crazytales562/" TargetMode="Externa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ucanr.org/ucread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2743200" y="3335338"/>
            <a:ext cx="6203950" cy="895350"/>
          </a:xfrm>
        </p:spPr>
        <p:txBody>
          <a:bodyPr/>
          <a:lstStyle/>
          <a:p>
            <a:pPr algn="r" eaLnBrk="1" hangingPunct="1"/>
            <a:r>
              <a:rPr lang="en-US" sz="3600" b="1" smtClean="0"/>
              <a:t>Safety Coordinator Webinar</a:t>
            </a:r>
          </a:p>
        </p:txBody>
      </p:sp>
      <p:sp>
        <p:nvSpPr>
          <p:cNvPr id="3" name="Subtitle 2"/>
          <p:cNvSpPr>
            <a:spLocks noGrp="1"/>
          </p:cNvSpPr>
          <p:nvPr>
            <p:ph type="subTitle" idx="1"/>
          </p:nvPr>
        </p:nvSpPr>
        <p:spPr>
          <a:xfrm>
            <a:off x="4791075" y="4308475"/>
            <a:ext cx="4127500" cy="1249363"/>
          </a:xfrm>
        </p:spPr>
        <p:txBody>
          <a:bodyPr rtlCol="0">
            <a:normAutofit/>
          </a:bodyPr>
          <a:lstStyle/>
          <a:p>
            <a:pPr algn="r" eaLnBrk="1" fontAlgn="auto" hangingPunct="1">
              <a:spcAft>
                <a:spcPts val="0"/>
              </a:spcAft>
              <a:buFont typeface="Arial" pitchFamily="34" charset="0"/>
              <a:buNone/>
              <a:defRPr/>
            </a:pPr>
            <a:r>
              <a:rPr lang="en-US" sz="2000" b="1" dirty="0" smtClean="0">
                <a:solidFill>
                  <a:schemeClr val="accent1">
                    <a:lumMod val="75000"/>
                  </a:schemeClr>
                </a:solidFill>
              </a:rPr>
              <a:t>January 2011</a:t>
            </a:r>
            <a:endParaRPr lang="en-US" sz="2000" b="1"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Online Training</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547813"/>
            <a:ext cx="8229600" cy="5310187"/>
          </a:xfrm>
        </p:spPr>
        <p:txBody>
          <a:bodyPr rtlCol="0">
            <a:normAutofit/>
          </a:bodyPr>
          <a:lstStyle/>
          <a:p>
            <a:pPr eaLnBrk="1" fontAlgn="auto" hangingPunct="1">
              <a:spcAft>
                <a:spcPts val="0"/>
              </a:spcAft>
              <a:buFont typeface="Arial" pitchFamily="34" charset="0"/>
              <a:buChar char="•"/>
              <a:defRPr/>
            </a:pPr>
            <a:r>
              <a:rPr lang="en-US" sz="2400" dirty="0" smtClean="0"/>
              <a:t>Accessing UC Davis EH&amp;S online training coursework.</a:t>
            </a:r>
          </a:p>
          <a:p>
            <a:pPr eaLnBrk="1" fontAlgn="auto" hangingPunct="1">
              <a:spcAft>
                <a:spcPts val="0"/>
              </a:spcAft>
              <a:buFont typeface="Arial" pitchFamily="34" charset="0"/>
              <a:buChar char="•"/>
              <a:defRPr/>
            </a:pPr>
            <a:r>
              <a:rPr lang="en-US" sz="2400" dirty="0" smtClean="0"/>
              <a:t>Summarizing UC Davis EH&amp;S online training coursework and posting on ANR EH&amp;S web site.</a:t>
            </a:r>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endParaRPr lang="en-US" sz="2400" dirty="0"/>
          </a:p>
          <a:p>
            <a:pPr marL="0" indent="0" eaLnBrk="1" fontAlgn="auto" hangingPunct="1">
              <a:spcAft>
                <a:spcPts val="0"/>
              </a:spcAft>
              <a:buFont typeface="Arial" charset="0"/>
              <a:buNone/>
              <a:defRPr/>
            </a:pPr>
            <a:endParaRPr lang="en-US" sz="2400" dirty="0" smtClean="0"/>
          </a:p>
          <a:p>
            <a:pPr eaLnBrk="1" fontAlgn="auto" hangingPunct="1">
              <a:spcAft>
                <a:spcPts val="0"/>
              </a:spcAft>
              <a:buFont typeface="Arial" pitchFamily="34" charset="0"/>
              <a:buChar char="•"/>
              <a:defRPr/>
            </a:pPr>
            <a:r>
              <a:rPr lang="en-US" sz="2400" dirty="0" smtClean="0"/>
              <a:t>Link summaries to UC Davis EH&amp;S online training.  </a:t>
            </a:r>
            <a:endParaRPr lang="en-US" sz="2400" dirty="0"/>
          </a:p>
        </p:txBody>
      </p:sp>
      <p:graphicFrame>
        <p:nvGraphicFramePr>
          <p:cNvPr id="4" name="Table 3"/>
          <p:cNvGraphicFramePr>
            <a:graphicFrameLocks noGrp="1"/>
          </p:cNvGraphicFramePr>
          <p:nvPr/>
        </p:nvGraphicFramePr>
        <p:xfrm>
          <a:off x="552450" y="3094038"/>
          <a:ext cx="8166100" cy="2524126"/>
        </p:xfrm>
        <a:graphic>
          <a:graphicData uri="http://schemas.openxmlformats.org/drawingml/2006/table">
            <a:tbl>
              <a:tblPr firstRow="1" firstCol="1" bandRow="1">
                <a:tableStyleId>{5C22544A-7EE6-4342-B048-85BDC9FD1C3A}</a:tableStyleId>
              </a:tblPr>
              <a:tblGrid>
                <a:gridCol w="6999514"/>
                <a:gridCol w="1166586"/>
              </a:tblGrid>
              <a:tr h="210344">
                <a:tc>
                  <a:txBody>
                    <a:bodyPr/>
                    <a:lstStyle/>
                    <a:p>
                      <a:pPr marL="0" marR="0" algn="ctr">
                        <a:lnSpc>
                          <a:spcPct val="115000"/>
                        </a:lnSpc>
                        <a:spcBef>
                          <a:spcPts val="0"/>
                        </a:spcBef>
                        <a:spcAft>
                          <a:spcPts val="0"/>
                        </a:spcAft>
                      </a:pPr>
                      <a:r>
                        <a:rPr lang="en-US" sz="1200" dirty="0">
                          <a:effectLst/>
                        </a:rPr>
                        <a:t>Course Description</a:t>
                      </a:r>
                      <a:endParaRPr lang="en-US" sz="1200" dirty="0">
                        <a:effectLst/>
                        <a:latin typeface="Calibri"/>
                        <a:ea typeface="Calibri"/>
                        <a:cs typeface="Times New Roman"/>
                      </a:endParaRPr>
                    </a:p>
                  </a:txBody>
                  <a:tcPr marL="68582" marR="68582" marT="0" marB="0"/>
                </a:tc>
                <a:tc>
                  <a:txBody>
                    <a:bodyPr/>
                    <a:lstStyle/>
                    <a:p>
                      <a:pPr marL="0" marR="0" algn="ctr">
                        <a:lnSpc>
                          <a:spcPct val="115000"/>
                        </a:lnSpc>
                        <a:spcBef>
                          <a:spcPts val="0"/>
                        </a:spcBef>
                        <a:spcAft>
                          <a:spcPts val="0"/>
                        </a:spcAft>
                      </a:pPr>
                      <a:r>
                        <a:rPr lang="en-US" sz="1200">
                          <a:effectLst/>
                        </a:rPr>
                        <a:t>Duration</a:t>
                      </a:r>
                      <a:endParaRPr lang="en-US" sz="1200">
                        <a:effectLst/>
                        <a:latin typeface="Calibri"/>
                        <a:ea typeface="Calibri"/>
                        <a:cs typeface="Times New Roman"/>
                      </a:endParaRPr>
                    </a:p>
                  </a:txBody>
                  <a:tcPr marL="68582" marR="68582" marT="0" marB="0"/>
                </a:tc>
              </a:tr>
              <a:tr h="1262063">
                <a:tc>
                  <a:txBody>
                    <a:bodyPr/>
                    <a:lstStyle/>
                    <a:p>
                      <a:pPr marL="0" marR="0">
                        <a:lnSpc>
                          <a:spcPct val="115000"/>
                        </a:lnSpc>
                        <a:spcBef>
                          <a:spcPts val="0"/>
                        </a:spcBef>
                        <a:spcAft>
                          <a:spcPts val="0"/>
                        </a:spcAft>
                      </a:pPr>
                      <a:r>
                        <a:rPr lang="en-US" sz="1200" dirty="0">
                          <a:effectLst/>
                        </a:rPr>
                        <a:t>Machine Guarding </a:t>
                      </a:r>
                    </a:p>
                    <a:p>
                      <a:pPr marL="0" marR="0">
                        <a:lnSpc>
                          <a:spcPct val="115000"/>
                        </a:lnSpc>
                        <a:spcBef>
                          <a:spcPts val="0"/>
                        </a:spcBef>
                        <a:spcAft>
                          <a:spcPts val="0"/>
                        </a:spcAft>
                      </a:pPr>
                      <a:r>
                        <a:rPr lang="en-US" sz="1200" dirty="0">
                          <a:effectLst/>
                        </a:rPr>
                        <a:t>Provides machine guarding program definitions, general requirements, and requirements for different types of machinery. Gives a general discussion of various guarding methods, as well as defining terms associated with machine guarding. Describes where mechanical hazards exist, motions and actions of mechanical hazards created by different types of motions, minimum requirements that must be met by all safeguards, advantages and disadvantages of guard construction, and different kinds of safeguard devices and guards.</a:t>
                      </a:r>
                      <a:endParaRPr lang="en-US" sz="1200" dirty="0">
                        <a:effectLst/>
                        <a:latin typeface="Calibri"/>
                        <a:ea typeface="Calibri"/>
                        <a:cs typeface="Times New Roman"/>
                      </a:endParaRPr>
                    </a:p>
                  </a:txBody>
                  <a:tcPr marL="68582" marR="68582" marT="0" marB="0"/>
                </a:tc>
                <a:tc>
                  <a:txBody>
                    <a:bodyPr/>
                    <a:lstStyle/>
                    <a:p>
                      <a:pPr marL="0" marR="0">
                        <a:lnSpc>
                          <a:spcPct val="115000"/>
                        </a:lnSpc>
                        <a:spcBef>
                          <a:spcPts val="0"/>
                        </a:spcBef>
                        <a:spcAft>
                          <a:spcPts val="0"/>
                        </a:spcAft>
                      </a:pPr>
                      <a:r>
                        <a:rPr lang="en-US" sz="1200">
                          <a:effectLst/>
                        </a:rPr>
                        <a:t>30 minutes</a:t>
                      </a:r>
                      <a:endParaRPr lang="en-US" sz="1200">
                        <a:effectLst/>
                        <a:latin typeface="Calibri"/>
                        <a:ea typeface="Calibri"/>
                        <a:cs typeface="Times New Roman"/>
                      </a:endParaRPr>
                    </a:p>
                  </a:txBody>
                  <a:tcPr marL="68582" marR="68582" marT="0" marB="0"/>
                </a:tc>
              </a:tr>
              <a:tr h="1051719">
                <a:tc>
                  <a:txBody>
                    <a:bodyPr/>
                    <a:lstStyle/>
                    <a:p>
                      <a:pPr marL="0" marR="0">
                        <a:lnSpc>
                          <a:spcPct val="115000"/>
                        </a:lnSpc>
                        <a:spcBef>
                          <a:spcPts val="0"/>
                        </a:spcBef>
                        <a:spcAft>
                          <a:spcPts val="0"/>
                        </a:spcAft>
                      </a:pPr>
                      <a:r>
                        <a:rPr lang="en-US" sz="1200" dirty="0">
                          <a:effectLst/>
                        </a:rPr>
                        <a:t>Ladder Safety</a:t>
                      </a:r>
                    </a:p>
                    <a:p>
                      <a:pPr marL="0" marR="0">
                        <a:lnSpc>
                          <a:spcPct val="115000"/>
                        </a:lnSpc>
                        <a:spcBef>
                          <a:spcPts val="0"/>
                        </a:spcBef>
                        <a:spcAft>
                          <a:spcPts val="0"/>
                        </a:spcAft>
                      </a:pPr>
                      <a:r>
                        <a:rPr lang="en-US" sz="1200" dirty="0">
                          <a:effectLst/>
                        </a:rPr>
                        <a:t>Provides information about the safe use of portable and fixed ladders. Describes the types of portable ladders and their use, safety considerations, specific use, capacities, and safety features of fixed ladders, hazards involved with the use of ladders and control methods that will greatly reduce these hazards, and ladder care and maintenance. </a:t>
                      </a:r>
                      <a:endParaRPr lang="en-US" sz="1200" dirty="0">
                        <a:effectLst/>
                        <a:latin typeface="Calibri"/>
                        <a:ea typeface="Calibri"/>
                        <a:cs typeface="Times New Roman"/>
                      </a:endParaRPr>
                    </a:p>
                  </a:txBody>
                  <a:tcPr marL="68582" marR="68582" marT="0" marB="0"/>
                </a:tc>
                <a:tc>
                  <a:txBody>
                    <a:bodyPr/>
                    <a:lstStyle/>
                    <a:p>
                      <a:pPr marL="0" marR="0">
                        <a:lnSpc>
                          <a:spcPct val="115000"/>
                        </a:lnSpc>
                        <a:spcBef>
                          <a:spcPts val="0"/>
                        </a:spcBef>
                        <a:spcAft>
                          <a:spcPts val="0"/>
                        </a:spcAft>
                      </a:pPr>
                      <a:r>
                        <a:rPr lang="en-US" sz="1200" dirty="0">
                          <a:effectLst/>
                        </a:rPr>
                        <a:t>1 hour</a:t>
                      </a:r>
                      <a:endParaRPr lang="en-US" sz="1200" dirty="0">
                        <a:effectLst/>
                        <a:latin typeface="Calibri"/>
                        <a:ea typeface="Calibri"/>
                        <a:cs typeface="Times New Roman"/>
                      </a:endParaRPr>
                    </a:p>
                  </a:txBody>
                  <a:tcPr marL="68582" marR="68582" marT="0" marB="0"/>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Online Training</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600" dirty="0" smtClean="0"/>
              <a:t>Creating EH&amp;S online training modules for specific ANR topics:</a:t>
            </a:r>
          </a:p>
          <a:p>
            <a:pPr lvl="1" eaLnBrk="1" fontAlgn="auto" hangingPunct="1">
              <a:spcAft>
                <a:spcPts val="0"/>
              </a:spcAft>
              <a:buFont typeface="Arial" pitchFamily="34" charset="0"/>
              <a:buChar char="•"/>
              <a:defRPr/>
            </a:pPr>
            <a:r>
              <a:rPr lang="en-US" sz="2200" dirty="0" smtClean="0"/>
              <a:t>Example for IIPP training. (Online PPT)</a:t>
            </a:r>
          </a:p>
          <a:p>
            <a:pPr lvl="1" eaLnBrk="1" fontAlgn="auto" hangingPunct="1">
              <a:spcAft>
                <a:spcPts val="0"/>
              </a:spcAft>
              <a:buFont typeface="Arial" pitchFamily="34" charset="0"/>
              <a:buChar char="•"/>
              <a:defRPr/>
            </a:pPr>
            <a:r>
              <a:rPr lang="en-US" sz="2200" dirty="0" smtClean="0"/>
              <a:t>Example for building evacuation training. (Online e-course)</a:t>
            </a:r>
          </a:p>
          <a:p>
            <a:pPr eaLnBrk="1" fontAlgn="auto" hangingPunct="1">
              <a:spcAft>
                <a:spcPts val="0"/>
              </a:spcAft>
              <a:buFont typeface="Arial" pitchFamily="34" charset="0"/>
              <a:buChar char="•"/>
              <a:defRPr/>
            </a:pPr>
            <a:r>
              <a:rPr lang="en-US" sz="2600" dirty="0" smtClean="0"/>
              <a:t>Would you like EH&amp;S to develop short online training modules for specific ANR topics such as those addressed by Safety Notes? If so, choose five topics from the provided list.</a:t>
            </a:r>
          </a:p>
          <a:p>
            <a:pPr marL="457200" lvl="1" indent="0" eaLnBrk="1" fontAlgn="auto" hangingPunct="1">
              <a:spcAft>
                <a:spcPts val="0"/>
              </a:spcAft>
              <a:buFont typeface="Arial" pitchFamily="34" charset="0"/>
              <a:buNone/>
              <a:defRPr/>
            </a:pPr>
            <a:endParaRPr lang="en-US" sz="2400" b="1" dirty="0" smtClean="0"/>
          </a:p>
          <a:p>
            <a:pPr marL="457200" lvl="1" indent="0" eaLnBrk="1" fontAlgn="auto" hangingPunct="1">
              <a:spcAft>
                <a:spcPts val="0"/>
              </a:spcAft>
              <a:buFont typeface="Arial" pitchFamily="34" charset="0"/>
              <a:buNone/>
              <a:defRPr/>
            </a:pPr>
            <a:endParaRPr lang="en-US" sz="2400" b="1" dirty="0" smtClean="0"/>
          </a:p>
          <a:p>
            <a:pPr marL="457200" lvl="1" indent="0" eaLnBrk="1" fontAlgn="auto" hangingPunct="1">
              <a:spcAft>
                <a:spcPts val="0"/>
              </a:spcAft>
              <a:buFont typeface="Arial" pitchFamily="34" charset="0"/>
              <a:buNone/>
              <a:defRPr/>
            </a:pPr>
            <a:r>
              <a:rPr lang="en-US" sz="2400" b="1" dirty="0" smtClean="0"/>
              <a:t>  </a:t>
            </a:r>
            <a:endParaRPr lang="en-US" sz="2400" b="1"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Respiratory </a:t>
            </a:r>
            <a:r>
              <a:rPr lang="en-US" sz="4000" cap="all" dirty="0" smtClean="0">
                <a:ln w="0"/>
                <a:solidFill>
                  <a:schemeClr val="tx1">
                    <a:lumMod val="75000"/>
                    <a:lumOff val="25000"/>
                  </a:schemeClr>
                </a:solidFill>
                <a:effectLst>
                  <a:reflection blurRad="12700" stA="50000" endPos="50000" dist="5000" dir="5400000" sy="-100000" rotWithShape="0"/>
                </a:effectLst>
              </a:rPr>
              <a:t>Protection</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600200"/>
            <a:ext cx="8229600" cy="4918075"/>
          </a:xfrm>
        </p:spPr>
        <p:txBody>
          <a:bodyPr rtlCol="0">
            <a:normAutofit/>
          </a:bodyPr>
          <a:lstStyle/>
          <a:p>
            <a:pPr eaLnBrk="1" fontAlgn="auto" hangingPunct="1">
              <a:spcAft>
                <a:spcPts val="0"/>
              </a:spcAft>
              <a:buFont typeface="Arial" pitchFamily="34" charset="0"/>
              <a:buChar char="•"/>
              <a:defRPr/>
            </a:pPr>
            <a:r>
              <a:rPr lang="en-US" sz="2400" dirty="0" smtClean="0"/>
              <a:t>Its that time of year again</a:t>
            </a:r>
          </a:p>
          <a:p>
            <a:pPr eaLnBrk="1" fontAlgn="auto" hangingPunct="1">
              <a:spcAft>
                <a:spcPts val="0"/>
              </a:spcAft>
              <a:buFont typeface="Arial" pitchFamily="34" charset="0"/>
              <a:buChar char="•"/>
              <a:defRPr/>
            </a:pPr>
            <a:r>
              <a:rPr lang="en-US" sz="2400" dirty="0"/>
              <a:t>A medical evaluation is required the first time an employee is fit tested, if they have had a change in medical condition, or if requested by </a:t>
            </a:r>
            <a:r>
              <a:rPr lang="en-US" sz="2400" dirty="0" smtClean="0"/>
              <a:t>EH&amp;S.</a:t>
            </a:r>
          </a:p>
          <a:p>
            <a:pPr lvl="1" eaLnBrk="1" fontAlgn="auto" hangingPunct="1">
              <a:spcAft>
                <a:spcPts val="0"/>
              </a:spcAft>
              <a:buFont typeface="Arial" pitchFamily="34" charset="0"/>
              <a:buChar char="•"/>
              <a:defRPr/>
            </a:pPr>
            <a:r>
              <a:rPr lang="en-US" sz="2400" dirty="0" smtClean="0"/>
              <a:t>Next three fit test will be at</a:t>
            </a:r>
          </a:p>
          <a:p>
            <a:pPr lvl="2" eaLnBrk="1" fontAlgn="auto" hangingPunct="1">
              <a:spcAft>
                <a:spcPts val="0"/>
              </a:spcAft>
              <a:buFont typeface="Arial" pitchFamily="34" charset="0"/>
              <a:buChar char="•"/>
              <a:defRPr/>
            </a:pPr>
            <a:r>
              <a:rPr lang="en-US" sz="1800" dirty="0" smtClean="0"/>
              <a:t>KREC on 02/15/11</a:t>
            </a:r>
          </a:p>
          <a:p>
            <a:pPr lvl="2" eaLnBrk="1" fontAlgn="auto" hangingPunct="1">
              <a:spcAft>
                <a:spcPts val="0"/>
              </a:spcAft>
              <a:buFont typeface="Arial" pitchFamily="34" charset="0"/>
              <a:buChar char="•"/>
              <a:defRPr/>
            </a:pPr>
            <a:r>
              <a:rPr lang="en-US" sz="1800" dirty="0"/>
              <a:t>L</a:t>
            </a:r>
            <a:r>
              <a:rPr lang="en-US" sz="1800" dirty="0" smtClean="0"/>
              <a:t>REC </a:t>
            </a:r>
            <a:r>
              <a:rPr lang="en-US" sz="1800" dirty="0"/>
              <a:t>o</a:t>
            </a:r>
            <a:r>
              <a:rPr lang="en-US" sz="1800" dirty="0" smtClean="0"/>
              <a:t>n 02/16/11</a:t>
            </a:r>
          </a:p>
          <a:p>
            <a:pPr lvl="2" eaLnBrk="1" fontAlgn="auto" hangingPunct="1">
              <a:spcAft>
                <a:spcPts val="0"/>
              </a:spcAft>
              <a:buFont typeface="Arial" pitchFamily="34" charset="0"/>
              <a:buChar char="•"/>
              <a:defRPr/>
            </a:pPr>
            <a:r>
              <a:rPr lang="en-US" sz="1800" dirty="0" smtClean="0"/>
              <a:t>WSREC on 02/17/11</a:t>
            </a:r>
          </a:p>
          <a:p>
            <a:pPr lvl="3" eaLnBrk="1" fontAlgn="auto" hangingPunct="1">
              <a:spcAft>
                <a:spcPts val="0"/>
              </a:spcAft>
              <a:buFont typeface="Arial" pitchFamily="34" charset="0"/>
              <a:buChar char="•"/>
              <a:defRPr/>
            </a:pPr>
            <a:r>
              <a:rPr lang="en-US" sz="1800" dirty="0" smtClean="0"/>
              <a:t>More dates are on our website.</a:t>
            </a:r>
          </a:p>
          <a:p>
            <a:pPr lvl="3" eaLnBrk="1" fontAlgn="auto" hangingPunct="1">
              <a:spcAft>
                <a:spcPts val="0"/>
              </a:spcAft>
              <a:buFont typeface="Arial" pitchFamily="34" charset="0"/>
              <a:buChar char="•"/>
              <a:defRPr/>
            </a:pPr>
            <a:endParaRPr lang="en-US" sz="1800" b="1" dirty="0" smtClean="0"/>
          </a:p>
          <a:p>
            <a:pPr marL="0" indent="0" algn="ctr" eaLnBrk="1" fontAlgn="auto" hangingPunct="1">
              <a:spcAft>
                <a:spcPts val="0"/>
              </a:spcAft>
              <a:buFont typeface="Arial" pitchFamily="34" charset="0"/>
              <a:buNone/>
              <a:defRPr/>
            </a:pPr>
            <a:r>
              <a:rPr lang="en-US" sz="2800" b="1" dirty="0" smtClean="0"/>
              <a:t>This is open to all REC and CE employees</a:t>
            </a:r>
            <a:endParaRPr lang="en-US" sz="2800" b="1"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Driver </a:t>
            </a:r>
            <a:r>
              <a:rPr lang="en-US" sz="4000" cap="all" dirty="0" smtClean="0">
                <a:ln w="0"/>
                <a:solidFill>
                  <a:schemeClr val="tx1">
                    <a:lumMod val="75000"/>
                    <a:lumOff val="25000"/>
                  </a:schemeClr>
                </a:solidFill>
                <a:effectLst>
                  <a:reflection blurRad="12700" stA="50000" endPos="50000" dist="5000" dir="5400000" sy="-100000" rotWithShape="0"/>
                </a:effectLst>
              </a:rPr>
              <a:t>Safety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600200"/>
            <a:ext cx="8229600" cy="5003800"/>
          </a:xfrm>
        </p:spPr>
        <p:txBody>
          <a:bodyPr rtlCol="0">
            <a:normAutofit/>
          </a:bodyPr>
          <a:lstStyle/>
          <a:p>
            <a:pPr eaLnBrk="1" fontAlgn="auto" hangingPunct="1">
              <a:spcAft>
                <a:spcPts val="0"/>
              </a:spcAft>
              <a:buFont typeface="Arial" pitchFamily="34" charset="0"/>
              <a:buChar char="•"/>
              <a:defRPr/>
            </a:pPr>
            <a:r>
              <a:rPr lang="en-US" sz="2400" dirty="0" smtClean="0"/>
              <a:t>Winter Driver Safety Tips</a:t>
            </a:r>
          </a:p>
          <a:p>
            <a:pPr lvl="1" eaLnBrk="1" fontAlgn="auto" hangingPunct="1">
              <a:spcAft>
                <a:spcPts val="0"/>
              </a:spcAft>
              <a:buFont typeface="Arial" pitchFamily="34" charset="0"/>
              <a:buChar char="•"/>
              <a:defRPr/>
            </a:pPr>
            <a:r>
              <a:rPr lang="en-US" sz="2000" dirty="0" smtClean="0"/>
              <a:t>Rule number one when driving in hazardous conditions:</a:t>
            </a:r>
            <a:endParaRPr lang="en-US" sz="2000" dirty="0"/>
          </a:p>
          <a:p>
            <a:pPr marL="457200" lvl="1" indent="0" algn="ctr" eaLnBrk="1" fontAlgn="auto" hangingPunct="1">
              <a:spcAft>
                <a:spcPts val="0"/>
              </a:spcAft>
              <a:buFont typeface="Arial" pitchFamily="34" charset="0"/>
              <a:buNone/>
              <a:defRPr/>
            </a:pPr>
            <a:r>
              <a:rPr lang="en-US" sz="3600" b="1" dirty="0" smtClean="0">
                <a:solidFill>
                  <a:schemeClr val="accent6">
                    <a:lumMod val="75000"/>
                  </a:schemeClr>
                </a:solidFill>
              </a:rPr>
              <a:t>SLOW DOWN</a:t>
            </a:r>
          </a:p>
          <a:p>
            <a:pPr lvl="1" eaLnBrk="1" fontAlgn="auto" hangingPunct="1">
              <a:spcAft>
                <a:spcPts val="0"/>
              </a:spcAft>
              <a:buFont typeface="Arial" pitchFamily="34" charset="0"/>
              <a:buChar char="•"/>
              <a:defRPr/>
            </a:pPr>
            <a:r>
              <a:rPr lang="en-US" sz="2000" dirty="0" smtClean="0"/>
              <a:t>In fog or snow turn your lights on, do not use High Beams.</a:t>
            </a:r>
          </a:p>
          <a:p>
            <a:pPr lvl="1" eaLnBrk="1" fontAlgn="auto" hangingPunct="1">
              <a:spcAft>
                <a:spcPts val="0"/>
              </a:spcAft>
              <a:buFont typeface="Arial" pitchFamily="34" charset="0"/>
              <a:buChar char="•"/>
              <a:defRPr/>
            </a:pPr>
            <a:r>
              <a:rPr lang="en-US" sz="2000" dirty="0" smtClean="0"/>
              <a:t>Know your route ahead of time, don’t rely on your GPS</a:t>
            </a:r>
            <a:br>
              <a:rPr lang="en-US" sz="2000" dirty="0" smtClean="0"/>
            </a:br>
            <a:r>
              <a:rPr lang="en-US" sz="2000" dirty="0" smtClean="0"/>
              <a:t>it may be out of date!</a:t>
            </a:r>
          </a:p>
          <a:p>
            <a:pPr lvl="1" eaLnBrk="1" fontAlgn="auto" hangingPunct="1">
              <a:spcAft>
                <a:spcPts val="0"/>
              </a:spcAft>
              <a:buFont typeface="Arial" pitchFamily="34" charset="0"/>
              <a:buChar char="•"/>
              <a:defRPr/>
            </a:pPr>
            <a:r>
              <a:rPr lang="en-US" sz="2000" dirty="0" smtClean="0"/>
              <a:t>Remove as many distraction as </a:t>
            </a:r>
            <a:br>
              <a:rPr lang="en-US" sz="2000" dirty="0" smtClean="0"/>
            </a:br>
            <a:r>
              <a:rPr lang="en-US" sz="2000" dirty="0" smtClean="0"/>
              <a:t>possible.</a:t>
            </a:r>
          </a:p>
          <a:p>
            <a:pPr lvl="1" eaLnBrk="1" fontAlgn="auto" hangingPunct="1">
              <a:spcAft>
                <a:spcPts val="0"/>
              </a:spcAft>
              <a:buFont typeface="Arial" pitchFamily="34" charset="0"/>
              <a:buChar char="•"/>
              <a:defRPr/>
            </a:pPr>
            <a:r>
              <a:rPr lang="en-US" sz="2000" dirty="0" smtClean="0"/>
              <a:t>Use wipers and defroster as </a:t>
            </a:r>
            <a:br>
              <a:rPr lang="en-US" sz="2000" dirty="0" smtClean="0"/>
            </a:br>
            <a:r>
              <a:rPr lang="en-US" sz="2000" dirty="0" smtClean="0"/>
              <a:t>needed to keep your vision </a:t>
            </a:r>
            <a:br>
              <a:rPr lang="en-US" sz="2000" dirty="0" smtClean="0"/>
            </a:br>
            <a:r>
              <a:rPr lang="en-US" sz="2000" dirty="0" smtClean="0"/>
              <a:t>clear.</a:t>
            </a:r>
          </a:p>
        </p:txBody>
      </p:sp>
      <p:sp>
        <p:nvSpPr>
          <p:cNvPr id="17412" name="TextBox 3"/>
          <p:cNvSpPr txBox="1">
            <a:spLocks noChangeArrowheads="1"/>
          </p:cNvSpPr>
          <p:nvPr/>
        </p:nvSpPr>
        <p:spPr bwMode="auto">
          <a:xfrm>
            <a:off x="5445125" y="6259513"/>
            <a:ext cx="3325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CC Image courtesy of </a:t>
            </a:r>
            <a:r>
              <a:rPr lang="en-US" sz="1200">
                <a:hlinkClick r:id="rId2"/>
              </a:rPr>
              <a:t>Martin Cathrae</a:t>
            </a:r>
            <a:r>
              <a:rPr lang="en-US" sz="1200"/>
              <a:t> on Flickr</a:t>
            </a:r>
          </a:p>
        </p:txBody>
      </p:sp>
      <p:pic>
        <p:nvPicPr>
          <p:cNvPr id="1028" name="Picture 4" descr="http://farm1.static.flickr.com/2/3679649_dcbb2546d6_o.jpg"/>
          <p:cNvPicPr>
            <a:picLocks noChangeAspect="1" noChangeArrowheads="1"/>
          </p:cNvPicPr>
          <p:nvPr/>
        </p:nvPicPr>
        <p:blipFill rotWithShape="1">
          <a:blip r:embed="rId3">
            <a:extLst>
              <a:ext uri="{28A0092B-C50C-407E-A947-70E740481C1C}">
                <a14:useLocalDpi xmlns:a14="http://schemas.microsoft.com/office/drawing/2010/main" val="0"/>
              </a:ext>
            </a:extLst>
          </a:blip>
          <a:srcRect l="9885" r="4838" b="14556"/>
          <a:stretch/>
        </p:blipFill>
        <p:spPr bwMode="auto">
          <a:xfrm>
            <a:off x="5444721" y="3907047"/>
            <a:ext cx="3326770" cy="2351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Driver </a:t>
            </a:r>
            <a:r>
              <a:rPr lang="en-US" sz="4000" cap="all" dirty="0" smtClean="0">
                <a:ln w="0"/>
                <a:solidFill>
                  <a:schemeClr val="tx1">
                    <a:lumMod val="75000"/>
                    <a:lumOff val="25000"/>
                  </a:schemeClr>
                </a:solidFill>
                <a:effectLst>
                  <a:reflection blurRad="12700" stA="50000" endPos="50000" dist="5000" dir="5400000" sy="-100000" rotWithShape="0"/>
                </a:effectLst>
              </a:rPr>
              <a:t>Safety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555750"/>
            <a:ext cx="8229600" cy="4525963"/>
          </a:xfrm>
        </p:spPr>
        <p:txBody>
          <a:bodyPr rtlCol="0">
            <a:normAutofit/>
          </a:bodyPr>
          <a:lstStyle/>
          <a:p>
            <a:pPr eaLnBrk="1" fontAlgn="auto" hangingPunct="1">
              <a:spcAft>
                <a:spcPts val="0"/>
              </a:spcAft>
              <a:buFont typeface="Arial" pitchFamily="34" charset="0"/>
              <a:buChar char="•"/>
              <a:defRPr/>
            </a:pPr>
            <a:r>
              <a:rPr lang="en-US" sz="2400" dirty="0" smtClean="0"/>
              <a:t>Additional Winter Driver Safety Tips</a:t>
            </a:r>
          </a:p>
          <a:p>
            <a:pPr lvl="1" eaLnBrk="1" fontAlgn="auto" hangingPunct="1">
              <a:spcAft>
                <a:spcPts val="0"/>
              </a:spcAft>
              <a:buFont typeface="Arial" pitchFamily="34" charset="0"/>
              <a:buChar char="•"/>
              <a:defRPr/>
            </a:pPr>
            <a:r>
              <a:rPr lang="en-US" sz="2000" dirty="0"/>
              <a:t>Keep a light touch on the controls</a:t>
            </a:r>
          </a:p>
          <a:p>
            <a:pPr lvl="1" eaLnBrk="1" fontAlgn="auto" hangingPunct="1">
              <a:spcAft>
                <a:spcPts val="0"/>
              </a:spcAft>
              <a:buFont typeface="Arial" pitchFamily="34" charset="0"/>
              <a:buChar char="•"/>
              <a:defRPr/>
            </a:pPr>
            <a:r>
              <a:rPr lang="en-US" sz="2000" dirty="0"/>
              <a:t>Know how to recover from a </a:t>
            </a:r>
            <a:r>
              <a:rPr lang="en-US" sz="2000" dirty="0" smtClean="0"/>
              <a:t>skid</a:t>
            </a:r>
          </a:p>
          <a:p>
            <a:pPr lvl="1" eaLnBrk="1" fontAlgn="auto" hangingPunct="1">
              <a:spcAft>
                <a:spcPts val="0"/>
              </a:spcAft>
              <a:buFont typeface="Arial" pitchFamily="34" charset="0"/>
              <a:buChar char="•"/>
              <a:defRPr/>
            </a:pPr>
            <a:r>
              <a:rPr lang="en-US" sz="2000" dirty="0"/>
              <a:t>Watch for hydroplaning </a:t>
            </a:r>
            <a:r>
              <a:rPr lang="en-US" sz="2000" dirty="0" smtClean="0"/>
              <a:t>conditions</a:t>
            </a:r>
          </a:p>
          <a:p>
            <a:pPr lvl="1" eaLnBrk="1" fontAlgn="auto" hangingPunct="1">
              <a:spcAft>
                <a:spcPts val="0"/>
              </a:spcAft>
              <a:buFont typeface="Arial" pitchFamily="34" charset="0"/>
              <a:buChar char="•"/>
              <a:defRPr/>
            </a:pPr>
            <a:r>
              <a:rPr lang="en-US" sz="2000" dirty="0" smtClean="0"/>
              <a:t>If turning off the road in fog turn all your lights out</a:t>
            </a:r>
          </a:p>
          <a:p>
            <a:pPr marL="457200" lvl="1" indent="0" eaLnBrk="1" fontAlgn="auto" hangingPunct="1">
              <a:spcAft>
                <a:spcPts val="0"/>
              </a:spcAft>
              <a:buFont typeface="Arial" pitchFamily="34" charset="0"/>
              <a:buNone/>
              <a:defRPr/>
            </a:pPr>
            <a:r>
              <a:rPr lang="en-US" sz="2000" i="1" dirty="0" smtClean="0"/>
              <a:t>See our Safety Note #75 Safe Driving Practices or our online driver safety course for more information.</a:t>
            </a:r>
          </a:p>
          <a:p>
            <a:pPr lvl="1" eaLnBrk="1" fontAlgn="auto" hangingPunct="1">
              <a:spcAft>
                <a:spcPts val="0"/>
              </a:spcAft>
              <a:buFont typeface="Arial" pitchFamily="34" charset="0"/>
              <a:buChar char="•"/>
              <a:defRPr/>
            </a:pPr>
            <a:endParaRPr lang="en-US" sz="2400" b="1" dirty="0"/>
          </a:p>
        </p:txBody>
      </p:sp>
      <p:pic>
        <p:nvPicPr>
          <p:cNvPr id="2050" name="Picture 2" descr="http://farm4.static.flickr.com/3380/3446248475_ae1d7a1a7c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745" y="4219905"/>
            <a:ext cx="3299220" cy="22011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437" name="TextBox 4"/>
          <p:cNvSpPr txBox="1">
            <a:spLocks noChangeArrowheads="1"/>
          </p:cNvSpPr>
          <p:nvPr/>
        </p:nvSpPr>
        <p:spPr bwMode="auto">
          <a:xfrm>
            <a:off x="4933950" y="6240463"/>
            <a:ext cx="3327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CC Image courtesy of </a:t>
            </a:r>
            <a:r>
              <a:rPr lang="en-US" sz="1200">
                <a:hlinkClick r:id="rId3"/>
              </a:rPr>
              <a:t>Alex E. Proimos</a:t>
            </a:r>
            <a:r>
              <a:rPr lang="en-US" sz="1200"/>
              <a:t> on Flickr</a:t>
            </a:r>
          </a:p>
        </p:txBody>
      </p:sp>
      <p:pic>
        <p:nvPicPr>
          <p:cNvPr id="1026" name="Picture 2" descr="http://farm4.static.flickr.com/3356/3206999687_6dbafe26f6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180" y="4216876"/>
            <a:ext cx="2925187" cy="2193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8439" name="TextBox 6"/>
          <p:cNvSpPr txBox="1">
            <a:spLocks noChangeArrowheads="1"/>
          </p:cNvSpPr>
          <p:nvPr/>
        </p:nvSpPr>
        <p:spPr bwMode="auto">
          <a:xfrm>
            <a:off x="971550" y="6234113"/>
            <a:ext cx="3057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200"/>
              <a:t>CC Image courtesy of </a:t>
            </a:r>
            <a:r>
              <a:rPr lang="en-US" sz="1200">
                <a:hlinkClick r:id="rId5"/>
              </a:rPr>
              <a:t>crazytales562</a:t>
            </a:r>
            <a:r>
              <a:rPr lang="en-US" sz="1200"/>
              <a:t> on Flickr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UC Ready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extLst/>
        </p:spPr>
        <p:txBody>
          <a:bodyPr rtlCol="0">
            <a:normAutofit/>
          </a:bodyPr>
          <a:lstStyle/>
          <a:p>
            <a:pPr algn="ctr" eaLnBrk="1" fontAlgn="auto" hangingPunct="1">
              <a:spcBef>
                <a:spcPts val="0"/>
              </a:spcBef>
              <a:spcAft>
                <a:spcPts val="0"/>
              </a:spcAft>
              <a:buFont typeface="Arial" pitchFamily="34" charset="0"/>
              <a:buNone/>
              <a:defRPr/>
            </a:pPr>
            <a:endParaRPr lang="en-US" sz="2200" b="1" baseline="30000" dirty="0" smtClean="0">
              <a:latin typeface="Verdana"/>
              <a:cs typeface="Verdana"/>
            </a:endParaRPr>
          </a:p>
          <a:p>
            <a:pPr algn="ctr" eaLnBrk="1" fontAlgn="auto" hangingPunct="1">
              <a:spcBef>
                <a:spcPts val="0"/>
              </a:spcBef>
              <a:spcAft>
                <a:spcPts val="0"/>
              </a:spcAft>
              <a:buFont typeface="Arial" pitchFamily="34" charset="0"/>
              <a:buNone/>
              <a:defRPr/>
            </a:pPr>
            <a:r>
              <a:rPr lang="en-US" sz="2200" b="1" dirty="0" smtClean="0">
                <a:solidFill>
                  <a:srgbClr val="184589"/>
                </a:solidFill>
                <a:effectLst>
                  <a:glow rad="63500">
                    <a:srgbClr val="F7C346">
                      <a:alpha val="83000"/>
                    </a:srgbClr>
                  </a:glow>
                </a:effectLst>
                <a:latin typeface="Verdana"/>
                <a:cs typeface="Verdana"/>
              </a:rPr>
              <a:t>UC Ready: A Continuity Planning Tool</a:t>
            </a:r>
            <a:endParaRPr lang="en-US" dirty="0" smtClean="0"/>
          </a:p>
          <a:p>
            <a:pPr marL="0" lvl="2"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Char char="•"/>
              <a:defRPr/>
            </a:pPr>
            <a:r>
              <a:rPr lang="en-US" sz="2000" dirty="0" smtClean="0"/>
              <a:t>Readiness to continue our core mission despite disruptive events is the aim of continuity planning</a:t>
            </a:r>
          </a:p>
          <a:p>
            <a:pPr eaLnBrk="1" fontAlgn="auto" hangingPunct="1">
              <a:spcAft>
                <a:spcPts val="0"/>
              </a:spcAft>
              <a:buFont typeface="Arial" pitchFamily="34" charset="0"/>
              <a:buChar char="•"/>
              <a:defRPr/>
            </a:pPr>
            <a:endParaRPr lang="en-US" sz="2000" dirty="0" smtClean="0"/>
          </a:p>
          <a:p>
            <a:pPr marL="342900" lvl="3" indent="-342900" eaLnBrk="1" fontAlgn="auto" hangingPunct="1">
              <a:spcAft>
                <a:spcPts val="0"/>
              </a:spcAft>
              <a:buFont typeface="Arial" pitchFamily="34" charset="0"/>
              <a:buChar char="•"/>
              <a:defRPr/>
            </a:pPr>
            <a:r>
              <a:rPr lang="en-US" dirty="0" smtClean="0"/>
              <a:t>The </a:t>
            </a:r>
            <a:r>
              <a:rPr lang="en-US" sz="1600" b="1" dirty="0" smtClean="0">
                <a:solidFill>
                  <a:srgbClr val="184589"/>
                </a:solidFill>
                <a:effectLst>
                  <a:glow rad="63500">
                    <a:srgbClr val="F7C346">
                      <a:alpha val="83000"/>
                    </a:srgbClr>
                  </a:glow>
                </a:effectLst>
                <a:latin typeface="Verdana"/>
                <a:cs typeface="Verdana"/>
              </a:rPr>
              <a:t>UC Ready </a:t>
            </a:r>
            <a:r>
              <a:rPr lang="en-US" dirty="0" smtClean="0"/>
              <a:t>planning tool provides users with a framework for creating a continuity plan; and guides them with simple prompts to identify critical functions, key personnel, planning strategies, vulnerabilities, actions items, etc. </a:t>
            </a:r>
          </a:p>
          <a:p>
            <a:pPr marL="342900" lvl="3" indent="-342900" eaLnBrk="1" fontAlgn="auto" hangingPunct="1">
              <a:spcAft>
                <a:spcPts val="0"/>
              </a:spcAft>
              <a:buFont typeface="Arial" pitchFamily="34" charset="0"/>
              <a:buChar char="•"/>
              <a:defRPr/>
            </a:pPr>
            <a:endParaRPr lang="en-US" dirty="0" smtClean="0"/>
          </a:p>
          <a:p>
            <a:pPr marL="342900" lvl="3" indent="-342900" eaLnBrk="1" fontAlgn="auto" hangingPunct="1">
              <a:spcAft>
                <a:spcPts val="0"/>
              </a:spcAft>
              <a:buFont typeface="Arial" pitchFamily="34" charset="0"/>
              <a:buChar char="•"/>
              <a:defRPr/>
            </a:pPr>
            <a:r>
              <a:rPr lang="en-US" dirty="0" smtClean="0"/>
              <a:t>For more information, and a refresher on UC Ready, visit our website at: </a:t>
            </a:r>
            <a:r>
              <a:rPr lang="en-US" dirty="0" smtClean="0">
                <a:hlinkClick r:id="rId2" action="ppaction://hlinkfile"/>
              </a:rPr>
              <a:t>ucanr.org/</a:t>
            </a:r>
            <a:r>
              <a:rPr lang="en-US" dirty="0" err="1" smtClean="0">
                <a:hlinkClick r:id="rId2" action="ppaction://hlinkfile"/>
              </a:rPr>
              <a:t>ucready</a:t>
            </a:r>
            <a:endParaRPr lang="en-US" dirty="0" smtClean="0"/>
          </a:p>
          <a:p>
            <a:pPr marL="342900" lvl="3" indent="-342900" eaLnBrk="1" fontAlgn="auto" hangingPunct="1">
              <a:spcAft>
                <a:spcPts val="0"/>
              </a:spcAft>
              <a:buFont typeface="Arial" pitchFamily="34" charset="0"/>
              <a:buNone/>
              <a:defRPr/>
            </a:pPr>
            <a:endParaRPr lang="en-US" dirty="0" smtClean="0"/>
          </a:p>
          <a:p>
            <a:pPr marL="0" lvl="2" eaLnBrk="1" fontAlgn="auto" hangingPunct="1">
              <a:spcAft>
                <a:spcPts val="0"/>
              </a:spcAft>
              <a:buFont typeface="Arial" pitchFamily="34" charset="0"/>
              <a:buChar char="•"/>
              <a:defRPr/>
            </a:pPr>
            <a:endParaRPr lang="en-US" dirty="0" smtClean="0"/>
          </a:p>
          <a:p>
            <a:pPr marL="0" lvl="2" eaLnBrk="1" fontAlgn="auto" hangingPunct="1">
              <a:spcAft>
                <a:spcPts val="0"/>
              </a:spcAft>
              <a:buFont typeface="Arial" pitchFamily="34" charset="0"/>
              <a:buChar char="•"/>
              <a:defRPr/>
            </a:pPr>
            <a:endParaRPr lang="en-US" dirty="0" smtClean="0"/>
          </a:p>
          <a:p>
            <a:pPr marL="0" lvl="2" eaLnBrk="1" fontAlgn="auto" hangingPunct="1">
              <a:spcAft>
                <a:spcPts val="0"/>
              </a:spcAft>
              <a:buFont typeface="Arial" pitchFamily="34" charset="0"/>
              <a:buChar char="•"/>
              <a:defRPr/>
            </a:pPr>
            <a:endParaRPr lang="en-US" b="1" dirty="0" smtClean="0"/>
          </a:p>
        </p:txBody>
      </p:sp>
      <p:pic>
        <p:nvPicPr>
          <p:cNvPr id="19460" name="Picture 14" descr="web-UCReady-logo-hom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4575" y="425450"/>
            <a:ext cx="10302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UC Ready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extLst/>
        </p:spPr>
        <p:txBody>
          <a:bodyPr rtlCol="0">
            <a:normAutofit fontScale="92500" lnSpcReduction="10000"/>
          </a:bodyPr>
          <a:lstStyle/>
          <a:p>
            <a:pPr algn="ctr" eaLnBrk="1" fontAlgn="auto" hangingPunct="1">
              <a:spcBef>
                <a:spcPts val="0"/>
              </a:spcBef>
              <a:spcAft>
                <a:spcPts val="0"/>
              </a:spcAft>
              <a:buFont typeface="Arial" pitchFamily="34" charset="0"/>
              <a:buNone/>
              <a:defRPr/>
            </a:pPr>
            <a:endParaRPr lang="en-US" sz="2200" b="1" baseline="30000" dirty="0" smtClean="0">
              <a:latin typeface="Verdana"/>
              <a:cs typeface="Verdana"/>
            </a:endParaRPr>
          </a:p>
          <a:p>
            <a:pPr algn="ctr" eaLnBrk="1" fontAlgn="auto" hangingPunct="1">
              <a:spcBef>
                <a:spcPts val="0"/>
              </a:spcBef>
              <a:spcAft>
                <a:spcPts val="0"/>
              </a:spcAft>
              <a:buFont typeface="Arial" pitchFamily="34" charset="0"/>
              <a:buNone/>
              <a:defRPr/>
            </a:pPr>
            <a:r>
              <a:rPr lang="en-US" sz="2200" b="1" dirty="0" smtClean="0">
                <a:solidFill>
                  <a:srgbClr val="184589"/>
                </a:solidFill>
                <a:effectLst>
                  <a:glow rad="63500">
                    <a:srgbClr val="F7C346">
                      <a:alpha val="83000"/>
                    </a:srgbClr>
                  </a:glow>
                </a:effectLst>
                <a:latin typeface="Verdana"/>
                <a:cs typeface="Verdana"/>
              </a:rPr>
              <a:t>UC Ready: A Continuity Planning Tool</a:t>
            </a:r>
            <a:endParaRPr lang="en-US" sz="2200" b="1" baseline="30000" dirty="0" smtClean="0">
              <a:latin typeface="Verdana"/>
              <a:cs typeface="Verdana"/>
            </a:endParaRPr>
          </a:p>
          <a:p>
            <a:pPr eaLnBrk="1" fontAlgn="auto" hangingPunct="1">
              <a:spcAft>
                <a:spcPts val="0"/>
              </a:spcAft>
              <a:buFont typeface="Arial" pitchFamily="34" charset="0"/>
              <a:buChar char="•"/>
              <a:defRPr/>
            </a:pPr>
            <a:endParaRPr lang="en-US" b="1" dirty="0" smtClean="0"/>
          </a:p>
          <a:p>
            <a:pPr marL="0" lvl="2" algn="ctr" eaLnBrk="1" fontAlgn="auto" hangingPunct="1">
              <a:spcAft>
                <a:spcPts val="0"/>
              </a:spcAft>
              <a:buFont typeface="Arial" pitchFamily="34" charset="0"/>
              <a:buNone/>
              <a:defRPr/>
            </a:pPr>
            <a:r>
              <a:rPr lang="en-US" sz="1900" b="1" dirty="0" smtClean="0">
                <a:solidFill>
                  <a:srgbClr val="184589"/>
                </a:solidFill>
                <a:effectLst>
                  <a:glow rad="63500">
                    <a:srgbClr val="F7C346">
                      <a:alpha val="83000"/>
                    </a:srgbClr>
                  </a:glow>
                </a:effectLst>
                <a:latin typeface="Verdana"/>
                <a:cs typeface="Verdana"/>
              </a:rPr>
              <a:t>ANR Implementation Timeline (Phase I):</a:t>
            </a:r>
          </a:p>
          <a:p>
            <a:pPr marL="0" lvl="2" eaLnBrk="1" fontAlgn="auto" hangingPunct="1">
              <a:spcAft>
                <a:spcPts val="0"/>
              </a:spcAft>
              <a:buFont typeface="Arial" pitchFamily="34" charset="0"/>
              <a:buChar char="•"/>
              <a:defRPr/>
            </a:pPr>
            <a:endParaRPr lang="en-US" dirty="0" smtClean="0"/>
          </a:p>
          <a:p>
            <a:pPr marL="0" lvl="2" eaLnBrk="1" fontAlgn="auto" hangingPunct="1">
              <a:spcAft>
                <a:spcPts val="0"/>
              </a:spcAft>
              <a:buFont typeface="Arial" pitchFamily="34" charset="0"/>
              <a:buNone/>
              <a:defRPr/>
            </a:pPr>
            <a:r>
              <a:rPr lang="en-US" dirty="0" smtClean="0"/>
              <a:t>Research &amp; Extension Centers – Mid 2010—Current</a:t>
            </a:r>
          </a:p>
          <a:p>
            <a:pPr marL="0" lvl="2" eaLnBrk="1" fontAlgn="auto" hangingPunct="1">
              <a:spcAft>
                <a:spcPts val="0"/>
              </a:spcAft>
              <a:buFont typeface="Arial" pitchFamily="34" charset="0"/>
              <a:buNone/>
              <a:defRPr/>
            </a:pPr>
            <a:endParaRPr lang="en-US" dirty="0" smtClean="0"/>
          </a:p>
          <a:p>
            <a:pPr eaLnBrk="1" fontAlgn="auto" hangingPunct="1">
              <a:spcAft>
                <a:spcPts val="600"/>
              </a:spcAft>
              <a:buFont typeface="Arial" pitchFamily="34" charset="0"/>
              <a:buChar char="•"/>
              <a:defRPr/>
            </a:pPr>
            <a:r>
              <a:rPr lang="en-US" sz="2200" dirty="0" smtClean="0"/>
              <a:t>As UC maintains operational control of the RECs, they represent the majority of ANR’s ‘risk’</a:t>
            </a:r>
          </a:p>
          <a:p>
            <a:pPr eaLnBrk="1" fontAlgn="auto" hangingPunct="1">
              <a:spcAft>
                <a:spcPts val="600"/>
              </a:spcAft>
              <a:buFont typeface="Arial" pitchFamily="34" charset="0"/>
              <a:buChar char="•"/>
              <a:defRPr/>
            </a:pPr>
            <a:r>
              <a:rPr lang="en-US" sz="2200" dirty="0" smtClean="0"/>
              <a:t>Visits to the RECs, meeting with key staff</a:t>
            </a:r>
          </a:p>
          <a:p>
            <a:pPr eaLnBrk="1" fontAlgn="auto" hangingPunct="1">
              <a:spcAft>
                <a:spcPts val="600"/>
              </a:spcAft>
              <a:buFont typeface="Arial" pitchFamily="34" charset="0"/>
              <a:buChar char="•"/>
              <a:defRPr/>
            </a:pPr>
            <a:r>
              <a:rPr lang="en-US" sz="2200" dirty="0" smtClean="0"/>
              <a:t>Gathered data to create the plan framework</a:t>
            </a:r>
          </a:p>
          <a:p>
            <a:pPr eaLnBrk="1" fontAlgn="auto" hangingPunct="1">
              <a:spcAft>
                <a:spcPts val="600"/>
              </a:spcAft>
              <a:buFont typeface="Arial" pitchFamily="34" charset="0"/>
              <a:buChar char="•"/>
              <a:defRPr/>
            </a:pPr>
            <a:r>
              <a:rPr lang="en-US" sz="2200" dirty="0" smtClean="0"/>
              <a:t>Completion in early 2011</a:t>
            </a:r>
          </a:p>
          <a:p>
            <a:pPr eaLnBrk="1" fontAlgn="auto" hangingPunct="1">
              <a:spcAft>
                <a:spcPts val="0"/>
              </a:spcAft>
              <a:buFont typeface="Arial" pitchFamily="34" charset="0"/>
              <a:buChar char="•"/>
              <a:defRPr/>
            </a:pPr>
            <a:endParaRPr lang="en-US" b="1" dirty="0" smtClean="0"/>
          </a:p>
        </p:txBody>
      </p:sp>
      <p:pic>
        <p:nvPicPr>
          <p:cNvPr id="21508" name="Picture 14" descr="web-UCReady-logo-hom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4575" y="425450"/>
            <a:ext cx="10302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UC Ready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extLst/>
        </p:spPr>
        <p:txBody>
          <a:bodyPr rtlCol="0">
            <a:normAutofit fontScale="85000" lnSpcReduction="20000"/>
          </a:bodyPr>
          <a:lstStyle/>
          <a:p>
            <a:pPr algn="ctr" eaLnBrk="1" fontAlgn="auto" hangingPunct="1">
              <a:spcBef>
                <a:spcPts val="0"/>
              </a:spcBef>
              <a:spcAft>
                <a:spcPts val="0"/>
              </a:spcAft>
              <a:buFont typeface="Arial" pitchFamily="34" charset="0"/>
              <a:buNone/>
              <a:defRPr/>
            </a:pPr>
            <a:r>
              <a:rPr lang="en-US" sz="2200" b="1" dirty="0" smtClean="0">
                <a:solidFill>
                  <a:srgbClr val="184589"/>
                </a:solidFill>
                <a:effectLst>
                  <a:glow rad="63500">
                    <a:srgbClr val="F7C346">
                      <a:alpha val="83000"/>
                    </a:srgbClr>
                  </a:glow>
                </a:effectLst>
                <a:latin typeface="Verdana"/>
                <a:cs typeface="Verdana"/>
              </a:rPr>
              <a:t>UC Ready: A Continuity Planning Tool </a:t>
            </a:r>
            <a:endParaRPr lang="en-US" sz="2200" b="1" baseline="30000" dirty="0" smtClean="0">
              <a:latin typeface="Verdana"/>
              <a:cs typeface="Verdana"/>
            </a:endParaRPr>
          </a:p>
          <a:p>
            <a:pPr eaLnBrk="1" fontAlgn="auto" hangingPunct="1">
              <a:spcAft>
                <a:spcPts val="0"/>
              </a:spcAft>
              <a:buFont typeface="Arial" pitchFamily="34" charset="0"/>
              <a:buChar char="•"/>
              <a:defRPr/>
            </a:pPr>
            <a:endParaRPr lang="en-US" b="1" dirty="0" smtClean="0"/>
          </a:p>
          <a:p>
            <a:pPr marL="0" lvl="2" algn="ctr" eaLnBrk="1" fontAlgn="auto" hangingPunct="1">
              <a:spcAft>
                <a:spcPts val="0"/>
              </a:spcAft>
              <a:buFont typeface="Arial" pitchFamily="34" charset="0"/>
              <a:buNone/>
              <a:defRPr/>
            </a:pPr>
            <a:r>
              <a:rPr lang="en-US" sz="1900" b="1" dirty="0" smtClean="0">
                <a:solidFill>
                  <a:srgbClr val="184589"/>
                </a:solidFill>
                <a:effectLst>
                  <a:glow rad="63500">
                    <a:srgbClr val="F7C346">
                      <a:alpha val="83000"/>
                    </a:srgbClr>
                  </a:glow>
                </a:effectLst>
                <a:latin typeface="Verdana"/>
                <a:cs typeface="Verdana"/>
              </a:rPr>
              <a:t>ANR Implementation Timeline (Phase II):</a:t>
            </a:r>
          </a:p>
          <a:p>
            <a:pPr marL="0" lvl="2" eaLnBrk="1" fontAlgn="auto" hangingPunct="1">
              <a:spcAft>
                <a:spcPts val="0"/>
              </a:spcAft>
              <a:buFont typeface="Arial" pitchFamily="34" charset="0"/>
              <a:buChar char="•"/>
              <a:defRPr/>
            </a:pPr>
            <a:endParaRPr lang="en-US" dirty="0" smtClean="0"/>
          </a:p>
          <a:p>
            <a:pPr marL="0" lvl="2" eaLnBrk="1" fontAlgn="auto" hangingPunct="1">
              <a:spcAft>
                <a:spcPts val="0"/>
              </a:spcAft>
              <a:buFont typeface="Arial" pitchFamily="34" charset="0"/>
              <a:buNone/>
              <a:defRPr/>
            </a:pPr>
            <a:r>
              <a:rPr lang="en-US" sz="2300" b="1" dirty="0" smtClean="0">
                <a:solidFill>
                  <a:srgbClr val="184589"/>
                </a:solidFill>
                <a:effectLst>
                  <a:glow rad="63500">
                    <a:srgbClr val="F7C346">
                      <a:alpha val="83000"/>
                    </a:srgbClr>
                  </a:glow>
                </a:effectLst>
                <a:latin typeface="Verdana"/>
                <a:cs typeface="Verdana"/>
              </a:rPr>
              <a:t>Tier I </a:t>
            </a:r>
            <a:r>
              <a:rPr lang="en-US" sz="2300" dirty="0" smtClean="0"/>
              <a:t>– ANR Oakland, Admin &amp; Support Units:  February—May 2011</a:t>
            </a:r>
          </a:p>
          <a:p>
            <a:pPr marL="0" lvl="2"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2300" b="1" dirty="0" smtClean="0">
                <a:solidFill>
                  <a:srgbClr val="184589"/>
                </a:solidFill>
                <a:effectLst>
                  <a:glow rad="63500">
                    <a:srgbClr val="F7C346">
                      <a:alpha val="83000"/>
                    </a:srgbClr>
                  </a:glow>
                </a:effectLst>
                <a:latin typeface="Verdana"/>
                <a:cs typeface="Verdana"/>
              </a:rPr>
              <a:t>Tier II </a:t>
            </a:r>
            <a:r>
              <a:rPr lang="en-US" sz="2300" dirty="0" smtClean="0"/>
              <a:t>– REC Admin, Statewide Programs:  May—Summer 2011</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None/>
              <a:defRPr/>
            </a:pPr>
            <a:r>
              <a:rPr lang="en-US" sz="2100" b="1" dirty="0" smtClean="0">
                <a:solidFill>
                  <a:srgbClr val="184589"/>
                </a:solidFill>
                <a:effectLst>
                  <a:glow rad="63500">
                    <a:srgbClr val="F7C346">
                      <a:alpha val="83000"/>
                    </a:srgbClr>
                  </a:glow>
                </a:effectLst>
                <a:latin typeface="Verdana"/>
                <a:cs typeface="Verdana"/>
              </a:rPr>
              <a:t>Tier III </a:t>
            </a:r>
            <a:r>
              <a:rPr lang="en-US" sz="2100" dirty="0" smtClean="0"/>
              <a:t>– County Cooperative Extension Offices (UCCE):  Summer 2011—?</a:t>
            </a:r>
          </a:p>
          <a:p>
            <a:pPr marL="236538" indent="-236538" eaLnBrk="1" fontAlgn="auto" hangingPunct="1">
              <a:spcAft>
                <a:spcPts val="600"/>
              </a:spcAft>
              <a:buFont typeface="Arial" pitchFamily="34" charset="0"/>
              <a:buNone/>
              <a:defRPr/>
            </a:pPr>
            <a:r>
              <a:rPr lang="en-US" dirty="0" smtClean="0"/>
              <a:t>		</a:t>
            </a:r>
            <a:r>
              <a:rPr lang="en-US" sz="2100" dirty="0" smtClean="0"/>
              <a:t>Prioritize CE locations</a:t>
            </a:r>
          </a:p>
          <a:p>
            <a:pPr marL="1200150" lvl="3" indent="-285750" eaLnBrk="1" fontAlgn="auto" hangingPunct="1">
              <a:spcAft>
                <a:spcPts val="600"/>
              </a:spcAft>
              <a:buFont typeface="Courier New" pitchFamily="49" charset="0"/>
              <a:buChar char="o"/>
              <a:defRPr/>
            </a:pPr>
            <a:r>
              <a:rPr lang="en-US" sz="1700" dirty="0" smtClean="0"/>
              <a:t>Counties with existing plans (developed for County </a:t>
            </a:r>
            <a:r>
              <a:rPr lang="en-US" sz="1700" dirty="0" err="1" smtClean="0"/>
              <a:t>Gov’t</a:t>
            </a:r>
            <a:r>
              <a:rPr lang="en-US" sz="1700" dirty="0" smtClean="0"/>
              <a:t>)</a:t>
            </a:r>
          </a:p>
          <a:p>
            <a:pPr marL="1200150" lvl="3" indent="-285750" eaLnBrk="1" fontAlgn="auto" hangingPunct="1">
              <a:spcAft>
                <a:spcPts val="600"/>
              </a:spcAft>
              <a:buFont typeface="Courier New" pitchFamily="49" charset="0"/>
              <a:buChar char="o"/>
              <a:defRPr/>
            </a:pPr>
            <a:r>
              <a:rPr lang="en-US" sz="1800" dirty="0" smtClean="0"/>
              <a:t>Existing emergency preparedness/continuity plans from Counties will be incorporated</a:t>
            </a:r>
            <a:endParaRPr lang="en-US" sz="1700" dirty="0" smtClean="0"/>
          </a:p>
          <a:p>
            <a:pPr marL="1200150" lvl="3" indent="-285750" eaLnBrk="1" fontAlgn="auto" hangingPunct="1">
              <a:spcAft>
                <a:spcPts val="600"/>
              </a:spcAft>
              <a:buFont typeface="Courier New" pitchFamily="49" charset="0"/>
              <a:buChar char="o"/>
              <a:defRPr/>
            </a:pPr>
            <a:r>
              <a:rPr lang="en-US" sz="1700" dirty="0" smtClean="0"/>
              <a:t>Multi-County Partnerships (if/when identified)</a:t>
            </a:r>
          </a:p>
          <a:p>
            <a:pPr marL="1200150" lvl="3" indent="-285750" eaLnBrk="1" fontAlgn="auto" hangingPunct="1">
              <a:spcAft>
                <a:spcPts val="600"/>
              </a:spcAft>
              <a:buFont typeface="Courier New" pitchFamily="49" charset="0"/>
              <a:buChar char="o"/>
              <a:defRPr/>
            </a:pPr>
            <a:r>
              <a:rPr lang="en-US" sz="1600" dirty="0" smtClean="0"/>
              <a:t>We will contact County Directors to provide information about this process</a:t>
            </a:r>
          </a:p>
          <a:p>
            <a:pPr eaLnBrk="1" fontAlgn="auto" hangingPunct="1">
              <a:spcAft>
                <a:spcPts val="0"/>
              </a:spcAft>
              <a:buFont typeface="Arial" pitchFamily="34" charset="0"/>
              <a:buNone/>
              <a:defRPr/>
            </a:pPr>
            <a:endParaRPr lang="en-US" sz="2800" dirty="0" smtClean="0"/>
          </a:p>
          <a:p>
            <a:pPr eaLnBrk="1" fontAlgn="auto" hangingPunct="1">
              <a:spcAft>
                <a:spcPts val="0"/>
              </a:spcAft>
              <a:buFont typeface="Arial" pitchFamily="34" charset="0"/>
              <a:buNone/>
              <a:defRPr/>
            </a:pPr>
            <a:endParaRPr lang="en-US" sz="2800" b="1" dirty="0"/>
          </a:p>
        </p:txBody>
      </p:sp>
      <p:pic>
        <p:nvPicPr>
          <p:cNvPr id="22532" name="Picture 14" descr="web-UCReady-logo-hom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4575" y="425450"/>
            <a:ext cx="1030288"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UC Ready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extLst/>
        </p:spPr>
        <p:txBody>
          <a:bodyPr rtlCol="0">
            <a:normAutofit/>
          </a:bodyPr>
          <a:lstStyle/>
          <a:p>
            <a:pPr algn="ctr" eaLnBrk="1" fontAlgn="auto" hangingPunct="1">
              <a:spcBef>
                <a:spcPts val="0"/>
              </a:spcBef>
              <a:spcAft>
                <a:spcPts val="0"/>
              </a:spcAft>
              <a:buFont typeface="Arial" pitchFamily="34" charset="0"/>
              <a:buNone/>
              <a:defRPr/>
            </a:pPr>
            <a:r>
              <a:rPr lang="en-US" sz="2200" b="1" dirty="0" smtClean="0">
                <a:solidFill>
                  <a:srgbClr val="184589"/>
                </a:solidFill>
                <a:effectLst>
                  <a:glow rad="63500">
                    <a:srgbClr val="F7C346">
                      <a:alpha val="83000"/>
                    </a:srgbClr>
                  </a:glow>
                </a:effectLst>
                <a:latin typeface="Verdana"/>
                <a:cs typeface="Verdana"/>
              </a:rPr>
              <a:t>UC Ready: A Continuity Planning Tool </a:t>
            </a:r>
            <a:endParaRPr lang="en-US" sz="2200" b="1" baseline="30000" dirty="0" smtClean="0">
              <a:latin typeface="Verdana"/>
              <a:cs typeface="Verdana"/>
            </a:endParaRPr>
          </a:p>
          <a:p>
            <a:pPr marL="0" lvl="2" eaLnBrk="1" fontAlgn="auto" hangingPunct="1">
              <a:spcAft>
                <a:spcPts val="0"/>
              </a:spcAft>
              <a:buFont typeface="Arial" pitchFamily="34" charset="0"/>
              <a:buNone/>
              <a:defRPr/>
            </a:pPr>
            <a:endParaRPr lang="en-US" sz="1600" dirty="0" smtClean="0"/>
          </a:p>
          <a:p>
            <a:pPr marL="0" lvl="2" eaLnBrk="1" fontAlgn="auto" hangingPunct="1">
              <a:spcAft>
                <a:spcPts val="0"/>
              </a:spcAft>
              <a:buFont typeface="Arial" pitchFamily="34" charset="0"/>
              <a:buNone/>
              <a:defRPr/>
            </a:pPr>
            <a:endParaRPr lang="en-US" sz="1600" dirty="0" smtClean="0"/>
          </a:p>
          <a:p>
            <a:pPr marL="0" lvl="2" eaLnBrk="1" fontAlgn="auto" hangingPunct="1">
              <a:spcAft>
                <a:spcPts val="0"/>
              </a:spcAft>
              <a:buFont typeface="Arial" pitchFamily="34" charset="0"/>
              <a:buNone/>
              <a:defRPr/>
            </a:pPr>
            <a:endParaRPr lang="en-US" sz="1600" dirty="0" smtClean="0"/>
          </a:p>
          <a:p>
            <a:pPr marL="0" lvl="2" algn="ctr" eaLnBrk="1" fontAlgn="auto" hangingPunct="1">
              <a:spcAft>
                <a:spcPts val="0"/>
              </a:spcAft>
              <a:buFont typeface="Arial" pitchFamily="34" charset="0"/>
              <a:buNone/>
              <a:defRPr/>
            </a:pPr>
            <a:r>
              <a:rPr lang="en-US" sz="2000" b="1" dirty="0" smtClean="0"/>
              <a:t>Survey Questions for UCCEs</a:t>
            </a:r>
          </a:p>
        </p:txBody>
      </p:sp>
      <p:pic>
        <p:nvPicPr>
          <p:cNvPr id="23556" name="Picture 14" descr="web-UCReady-logo-home"/>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8850" y="3765550"/>
            <a:ext cx="2082800"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smtClean="0">
                <a:ln w="0"/>
                <a:solidFill>
                  <a:schemeClr val="tx1">
                    <a:lumMod val="75000"/>
                    <a:lumOff val="25000"/>
                  </a:schemeClr>
                </a:solidFill>
                <a:effectLst>
                  <a:reflection blurRad="12700" stA="50000" endPos="50000" dist="5000" dir="5400000" sy="-100000" rotWithShape="0"/>
                </a:effectLst>
              </a:rPr>
              <a:t>Introduction</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6147" name="Content Placeholder 2"/>
          <p:cNvSpPr>
            <a:spLocks noGrp="1"/>
          </p:cNvSpPr>
          <p:nvPr>
            <p:ph idx="1"/>
          </p:nvPr>
        </p:nvSpPr>
        <p:spPr/>
        <p:txBody>
          <a:bodyPr/>
          <a:lstStyle/>
          <a:p>
            <a:pPr marL="0" indent="0" eaLnBrk="1" hangingPunct="1">
              <a:lnSpc>
                <a:spcPct val="150000"/>
              </a:lnSpc>
              <a:buFont typeface="Arial" charset="0"/>
              <a:buNone/>
            </a:pPr>
            <a:r>
              <a:rPr lang="en-US" sz="2400" smtClean="0"/>
              <a:t>Introductions</a:t>
            </a:r>
          </a:p>
          <a:p>
            <a:pPr marL="0" indent="0" eaLnBrk="1" hangingPunct="1">
              <a:lnSpc>
                <a:spcPct val="150000"/>
              </a:lnSpc>
              <a:buFont typeface="Arial" charset="0"/>
              <a:buNone/>
            </a:pPr>
            <a:r>
              <a:rPr lang="en-US" sz="2400" smtClean="0"/>
              <a:t>Workplace Postings – posters mailed Jan. 6</a:t>
            </a:r>
          </a:p>
          <a:p>
            <a:pPr marL="0" indent="0" eaLnBrk="1" hangingPunct="1">
              <a:lnSpc>
                <a:spcPct val="150000"/>
              </a:lnSpc>
              <a:buFont typeface="Arial" charset="0"/>
              <a:buNone/>
            </a:pPr>
            <a:r>
              <a:rPr lang="en-US" sz="2400" smtClean="0"/>
              <a:t>Safety Notes – do you want binders/tabs for printed Safety Notes?</a:t>
            </a:r>
          </a:p>
          <a:p>
            <a:pPr marL="0" indent="0" eaLnBrk="1" hangingPunct="1">
              <a:lnSpc>
                <a:spcPct val="150000"/>
              </a:lnSpc>
              <a:buFont typeface="Arial" charset="0"/>
              <a:buNone/>
            </a:pPr>
            <a:r>
              <a:rPr lang="en-US" sz="2400" smtClean="0"/>
              <a:t>Emergency Action Fire Prevention Plan - status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Be Smart About </a:t>
            </a:r>
            <a:r>
              <a:rPr lang="en-US" sz="4000" cap="all" dirty="0" smtClean="0">
                <a:ln w="0"/>
                <a:solidFill>
                  <a:schemeClr val="tx1">
                    <a:lumMod val="75000"/>
                    <a:lumOff val="25000"/>
                  </a:schemeClr>
                </a:solidFill>
                <a:effectLst>
                  <a:reflection blurRad="12700" stA="50000" endPos="50000" dist="5000" dir="5400000" sy="-100000" rotWithShape="0"/>
                </a:effectLst>
              </a:rPr>
              <a:t>Safety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2400" dirty="0" smtClean="0"/>
              <a:t>Recap of 2010 Program</a:t>
            </a:r>
          </a:p>
          <a:p>
            <a:pPr lvl="1" eaLnBrk="1" fontAlgn="auto" hangingPunct="1">
              <a:spcAft>
                <a:spcPts val="0"/>
              </a:spcAft>
              <a:buFont typeface="Arial" pitchFamily="34" charset="0"/>
              <a:buChar char="•"/>
              <a:defRPr/>
            </a:pPr>
            <a:r>
              <a:rPr lang="en-US" sz="2000" dirty="0" smtClean="0"/>
              <a:t>57 locations received funds, over $100k approved</a:t>
            </a:r>
          </a:p>
          <a:p>
            <a:pPr eaLnBrk="1" fontAlgn="auto" hangingPunct="1">
              <a:spcAft>
                <a:spcPts val="0"/>
              </a:spcAft>
              <a:buFont typeface="Arial" pitchFamily="34" charset="0"/>
              <a:buChar char="•"/>
              <a:defRPr/>
            </a:pPr>
            <a:endParaRPr lang="en-US" sz="2400" dirty="0" smtClean="0"/>
          </a:p>
          <a:p>
            <a:pPr eaLnBrk="1" fontAlgn="auto" hangingPunct="1">
              <a:spcAft>
                <a:spcPts val="0"/>
              </a:spcAft>
              <a:buFont typeface="Arial" pitchFamily="34" charset="0"/>
              <a:buChar char="•"/>
              <a:defRPr/>
            </a:pPr>
            <a:r>
              <a:rPr lang="en-US" sz="2400" dirty="0" smtClean="0"/>
              <a:t>Summary </a:t>
            </a:r>
            <a:r>
              <a:rPr lang="en-US" sz="2400" dirty="0"/>
              <a:t>of projects</a:t>
            </a:r>
          </a:p>
          <a:p>
            <a:pPr lvl="1" eaLnBrk="1" fontAlgn="auto" hangingPunct="1">
              <a:spcAft>
                <a:spcPts val="0"/>
              </a:spcAft>
              <a:buFont typeface="Arial" pitchFamily="34" charset="0"/>
              <a:buChar char="•"/>
              <a:defRPr/>
            </a:pPr>
            <a:r>
              <a:rPr lang="en-US" sz="2000" dirty="0" smtClean="0"/>
              <a:t>Types of projects approved</a:t>
            </a:r>
          </a:p>
          <a:p>
            <a:pPr lvl="1" eaLnBrk="1" fontAlgn="auto" hangingPunct="1">
              <a:spcAft>
                <a:spcPts val="0"/>
              </a:spcAft>
              <a:buFont typeface="Arial" pitchFamily="34" charset="0"/>
              <a:buChar char="•"/>
              <a:defRPr/>
            </a:pPr>
            <a:r>
              <a:rPr lang="en-US" sz="2000" dirty="0" smtClean="0"/>
              <a:t>Other projects by EH&amp;S</a:t>
            </a:r>
          </a:p>
          <a:p>
            <a:pPr lvl="1" eaLnBrk="1" fontAlgn="auto" hangingPunct="1">
              <a:spcAft>
                <a:spcPts val="0"/>
              </a:spcAft>
              <a:buFont typeface="Arial" pitchFamily="34" charset="0"/>
              <a:buChar char="•"/>
              <a:defRPr/>
            </a:pPr>
            <a:r>
              <a:rPr lang="en-US" sz="2000" dirty="0" smtClean="0"/>
              <a:t>Requests not approved</a:t>
            </a:r>
          </a:p>
          <a:p>
            <a:pPr marL="0" indent="0" eaLnBrk="1" fontAlgn="auto" hangingPunct="1">
              <a:spcAft>
                <a:spcPts val="0"/>
              </a:spcAft>
              <a:buFont typeface="Arial" pitchFamily="34" charset="0"/>
              <a:buNone/>
              <a:defRPr/>
            </a:pPr>
            <a:endParaRPr lang="en-US" sz="2800" b="1" dirty="0"/>
          </a:p>
        </p:txBody>
      </p:sp>
      <p:pic>
        <p:nvPicPr>
          <p:cNvPr id="5122" name="Picture 2" descr="Northern Industrial Hydraulic Lift Cart — 300-Lb. Capacity"/>
          <p:cNvPicPr>
            <a:picLocks noChangeAspect="1" noChangeArrowheads="1"/>
          </p:cNvPicPr>
          <p:nvPr/>
        </p:nvPicPr>
        <p:blipFill>
          <a:blip r:embed="rId2"/>
          <a:srcRect/>
          <a:stretch>
            <a:fillRect/>
          </a:stretch>
        </p:blipFill>
        <p:spPr bwMode="auto">
          <a:xfrm>
            <a:off x="4791075" y="2817813"/>
            <a:ext cx="2693988" cy="2693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Be Smart About </a:t>
            </a:r>
            <a:r>
              <a:rPr lang="en-US" sz="4000" cap="all" dirty="0" smtClean="0">
                <a:ln w="0"/>
                <a:solidFill>
                  <a:schemeClr val="tx1">
                    <a:lumMod val="75000"/>
                    <a:lumOff val="25000"/>
                  </a:schemeClr>
                </a:solidFill>
                <a:effectLst>
                  <a:reflection blurRad="12700" stA="50000" endPos="50000" dist="5000" dir="5400000" sy="-100000" rotWithShape="0"/>
                </a:effectLst>
              </a:rPr>
              <a:t>Safety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graphicFrame>
        <p:nvGraphicFramePr>
          <p:cNvPr id="4" name="Content Placeholder 3"/>
          <p:cNvGraphicFramePr>
            <a:graphicFrameLocks noGrp="1"/>
          </p:cNvGraphicFramePr>
          <p:nvPr>
            <p:ph idx="1"/>
          </p:nvPr>
        </p:nvGraphicFramePr>
        <p:xfrm>
          <a:off x="220663" y="1084263"/>
          <a:ext cx="8702675" cy="5800725"/>
        </p:xfrm>
        <a:graphic>
          <a:graphicData uri="http://schemas.openxmlformats.org/drawingml/2006/table">
            <a:tbl>
              <a:tblPr>
                <a:tableStyleId>{5C22544A-7EE6-4342-B048-85BDC9FD1C3A}</a:tableStyleId>
              </a:tblPr>
              <a:tblGrid>
                <a:gridCol w="3987514"/>
                <a:gridCol w="184337"/>
                <a:gridCol w="4530824"/>
              </a:tblGrid>
              <a:tr h="629528">
                <a:tc gridSpan="3">
                  <a:txBody>
                    <a:bodyPr/>
                    <a:lstStyle/>
                    <a:p>
                      <a:pPr algn="l" fontAlgn="ctr"/>
                      <a:r>
                        <a:rPr lang="en-US" sz="1400" b="1" u="none" strike="noStrike" dirty="0">
                          <a:effectLst/>
                        </a:rPr>
                        <a:t>Approved ANR Be Smart About Safety Projects 2009/10</a:t>
                      </a:r>
                      <a:endParaRPr lang="en-US" sz="1400" b="1" i="0" u="none" strike="noStrike" dirty="0">
                        <a:effectLst/>
                        <a:latin typeface="Arial"/>
                      </a:endParaRPr>
                    </a:p>
                  </a:txBody>
                  <a:tcPr marL="6278" marR="6278" marT="6277" marB="0" anchor="ctr"/>
                </a:tc>
                <a:tc hMerge="1">
                  <a:txBody>
                    <a:bodyPr/>
                    <a:lstStyle/>
                    <a:p>
                      <a:endParaRPr lang="en-US"/>
                    </a:p>
                  </a:txBody>
                  <a:tcPr/>
                </a:tc>
                <a:tc hMerge="1">
                  <a:txBody>
                    <a:bodyPr/>
                    <a:lstStyle/>
                    <a:p>
                      <a:endParaRPr lang="en-US"/>
                    </a:p>
                  </a:txBody>
                  <a:tcPr/>
                </a:tc>
              </a:tr>
              <a:tr h="406148">
                <a:tc>
                  <a:txBody>
                    <a:bodyPr/>
                    <a:lstStyle/>
                    <a:p>
                      <a:pPr algn="l" fontAlgn="ctr"/>
                      <a:r>
                        <a:rPr lang="en-US" sz="1400" u="none" strike="noStrike" dirty="0">
                          <a:effectLst/>
                        </a:rPr>
                        <a:t>Bench Grinder and Safety Guards (3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dirty="0">
                          <a:effectLst/>
                        </a:rPr>
                        <a:t>Poly Tank - 35 Gallon</a:t>
                      </a:r>
                      <a:endParaRPr lang="en-US" sz="1400" b="0" i="0" u="none" strike="noStrike" dirty="0">
                        <a:solidFill>
                          <a:srgbClr val="000000"/>
                        </a:solidFill>
                        <a:effectLst/>
                        <a:latin typeface="Arial"/>
                      </a:endParaRPr>
                    </a:p>
                  </a:txBody>
                  <a:tcPr marL="6278" marR="6278" marT="6277" marB="0" anchor="ctr"/>
                </a:tc>
              </a:tr>
              <a:tr h="406148">
                <a:tc>
                  <a:txBody>
                    <a:bodyPr/>
                    <a:lstStyle/>
                    <a:p>
                      <a:pPr algn="l" fontAlgn="ctr"/>
                      <a:r>
                        <a:rPr lang="en-US" sz="1400" u="none" strike="noStrike" dirty="0">
                          <a:effectLst/>
                        </a:rPr>
                        <a:t>Brackets </a:t>
                      </a:r>
                      <a:r>
                        <a:rPr lang="en-US" sz="1400" u="none" strike="noStrike" dirty="0" smtClean="0">
                          <a:effectLst/>
                        </a:rPr>
                        <a:t>– Adjustable</a:t>
                      </a:r>
                      <a:r>
                        <a:rPr lang="en-US" sz="1400" u="none" strike="noStrike" baseline="0" dirty="0" smtClean="0">
                          <a:effectLst/>
                        </a:rPr>
                        <a:t> shelves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Portable Hand Trucks/Carts/Dollies (12 locations)</a:t>
                      </a:r>
                      <a:endParaRPr lang="en-US" sz="1400" b="0" i="0" u="none" strike="noStrike">
                        <a:solidFill>
                          <a:srgbClr val="000000"/>
                        </a:solidFill>
                        <a:effectLst/>
                        <a:latin typeface="Arial"/>
                      </a:endParaRPr>
                    </a:p>
                  </a:txBody>
                  <a:tcPr marL="6278" marR="6278" marT="6277" marB="0" anchor="ctr"/>
                </a:tc>
              </a:tr>
              <a:tr h="406148">
                <a:tc>
                  <a:txBody>
                    <a:bodyPr/>
                    <a:lstStyle/>
                    <a:p>
                      <a:pPr algn="l" fontAlgn="ctr"/>
                      <a:r>
                        <a:rPr lang="en-US" sz="1400" u="none" strike="noStrike" dirty="0">
                          <a:effectLst/>
                        </a:rPr>
                        <a:t>Cleaning Equip: Vacuum, Mop, Broom (4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dirty="0">
                          <a:effectLst/>
                        </a:rPr>
                        <a:t>Power Converter for </a:t>
                      </a:r>
                      <a:r>
                        <a:rPr lang="en-US" sz="1400" u="none" strike="noStrike" dirty="0" smtClean="0">
                          <a:effectLst/>
                        </a:rPr>
                        <a:t>field</a:t>
                      </a:r>
                      <a:r>
                        <a:rPr lang="en-US" sz="1400" u="none" strike="noStrike" baseline="0" dirty="0" smtClean="0">
                          <a:effectLst/>
                        </a:rPr>
                        <a:t> radio</a:t>
                      </a:r>
                      <a:endParaRPr lang="en-US" sz="1400" b="0" i="0" u="none" strike="noStrike" dirty="0">
                        <a:solidFill>
                          <a:srgbClr val="000000"/>
                        </a:solidFill>
                        <a:effectLst/>
                        <a:latin typeface="Arial"/>
                      </a:endParaRPr>
                    </a:p>
                  </a:txBody>
                  <a:tcPr marL="6278" marR="6278" marT="6277" marB="0" anchor="ctr"/>
                </a:tc>
              </a:tr>
              <a:tr h="433007">
                <a:tc>
                  <a:txBody>
                    <a:bodyPr/>
                    <a:lstStyle/>
                    <a:p>
                      <a:pPr algn="l" fontAlgn="ctr"/>
                      <a:r>
                        <a:rPr lang="fr-FR" sz="1400" u="none" strike="noStrike" dirty="0" smtClean="0">
                          <a:effectLst/>
                        </a:rPr>
                        <a:t>Emergency </a:t>
                      </a:r>
                      <a:r>
                        <a:rPr lang="fr-FR" sz="1400" u="none" strike="noStrike" dirty="0">
                          <a:effectLst/>
                        </a:rPr>
                        <a:t>Communication: Radios, </a:t>
                      </a:r>
                      <a:r>
                        <a:rPr lang="fr-FR" sz="1400" u="none" strike="noStrike" dirty="0" err="1" smtClean="0">
                          <a:effectLst/>
                        </a:rPr>
                        <a:t>Sirens</a:t>
                      </a:r>
                      <a:r>
                        <a:rPr lang="fr-FR" sz="1400" u="none" strike="noStrike" dirty="0" smtClean="0">
                          <a:effectLst/>
                        </a:rPr>
                        <a:t> (</a:t>
                      </a:r>
                      <a:r>
                        <a:rPr lang="fr-FR" sz="1400" u="none" strike="noStrike" dirty="0">
                          <a:effectLst/>
                        </a:rPr>
                        <a:t>11 locations)</a:t>
                      </a:r>
                      <a:endParaRPr lang="fr-FR"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Refrigerators for Samples/Specimens (2 locations)</a:t>
                      </a:r>
                      <a:endParaRPr lang="en-US" sz="1400" b="0" i="0" u="none" strike="noStrike">
                        <a:solidFill>
                          <a:srgbClr val="000000"/>
                        </a:solidFill>
                        <a:effectLst/>
                        <a:latin typeface="Arial"/>
                      </a:endParaRPr>
                    </a:p>
                  </a:txBody>
                  <a:tcPr marL="6278" marR="6278" marT="6277" marB="0" anchor="ctr"/>
                </a:tc>
              </a:tr>
              <a:tr h="447092">
                <a:tc>
                  <a:txBody>
                    <a:bodyPr/>
                    <a:lstStyle/>
                    <a:p>
                      <a:pPr algn="l" fontAlgn="ctr"/>
                      <a:r>
                        <a:rPr lang="en-US" sz="1400" u="none" strike="noStrike" dirty="0">
                          <a:effectLst/>
                        </a:rPr>
                        <a:t>Emergency Supplies for Office, Field, Vehicles (4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Safety Equip: Kneepads, Helmets, Face Shields, Goggles (11 locations)</a:t>
                      </a:r>
                      <a:endParaRPr lang="en-US" sz="1400" b="0" i="0" u="none" strike="noStrike">
                        <a:solidFill>
                          <a:srgbClr val="000000"/>
                        </a:solidFill>
                        <a:effectLst/>
                        <a:latin typeface="Arial"/>
                      </a:endParaRPr>
                    </a:p>
                  </a:txBody>
                  <a:tcPr marL="6278" marR="6278" marT="6277" marB="0" anchor="ctr"/>
                </a:tc>
              </a:tr>
              <a:tr h="512933">
                <a:tc>
                  <a:txBody>
                    <a:bodyPr/>
                    <a:lstStyle/>
                    <a:p>
                      <a:pPr algn="l" fontAlgn="ctr"/>
                      <a:r>
                        <a:rPr lang="en-US" sz="1400" u="none" strike="noStrike" dirty="0">
                          <a:effectLst/>
                        </a:rPr>
                        <a:t>Ergonomics (29 locations) (chairs, keyboard, mouse, tray, headset, etc.)</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Safety Tools: Pruning, Cutting, Flagging, Wrench (2 locations)</a:t>
                      </a:r>
                      <a:endParaRPr lang="en-US" sz="1400" b="0" i="0" u="none" strike="noStrike">
                        <a:solidFill>
                          <a:srgbClr val="000000"/>
                        </a:solidFill>
                        <a:effectLst/>
                        <a:latin typeface="Arial"/>
                      </a:endParaRPr>
                    </a:p>
                  </a:txBody>
                  <a:tcPr marL="6278" marR="6278" marT="6277" marB="0" anchor="ctr"/>
                </a:tc>
              </a:tr>
              <a:tr h="447092">
                <a:tc>
                  <a:txBody>
                    <a:bodyPr/>
                    <a:lstStyle/>
                    <a:p>
                      <a:pPr algn="l" fontAlgn="ctr"/>
                      <a:r>
                        <a:rPr lang="en-US" sz="1400" u="none" strike="noStrike" dirty="0">
                          <a:effectLst/>
                        </a:rPr>
                        <a:t>Extension Cords/Wiring </a:t>
                      </a:r>
                      <a:r>
                        <a:rPr lang="en-US" sz="1400" u="none" strike="noStrike" dirty="0" smtClean="0">
                          <a:effectLst/>
                        </a:rPr>
                        <a:t>Upgrade/</a:t>
                      </a:r>
                      <a:r>
                        <a:rPr lang="en-US" sz="1400" u="none" strike="noStrike" dirty="0" err="1" smtClean="0">
                          <a:effectLst/>
                        </a:rPr>
                        <a:t>Themostat</a:t>
                      </a:r>
                      <a:r>
                        <a:rPr lang="en-US" sz="1400" u="none" strike="noStrike" dirty="0" smtClean="0">
                          <a:effectLst/>
                        </a:rPr>
                        <a:t>/Switch </a:t>
                      </a:r>
                      <a:r>
                        <a:rPr lang="en-US" sz="1400" u="none" strike="noStrike" dirty="0">
                          <a:effectLst/>
                        </a:rPr>
                        <a:t>(10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Safety Signs and Postings (5 locations)</a:t>
                      </a:r>
                      <a:endParaRPr lang="en-US" sz="1400" b="0" i="0" u="none" strike="noStrike">
                        <a:solidFill>
                          <a:srgbClr val="000000"/>
                        </a:solidFill>
                        <a:effectLst/>
                        <a:latin typeface="Arial"/>
                      </a:endParaRPr>
                    </a:p>
                  </a:txBody>
                  <a:tcPr marL="6278" marR="6278" marT="6277" marB="0" anchor="ctr"/>
                </a:tc>
              </a:tr>
              <a:tr h="406148">
                <a:tc>
                  <a:txBody>
                    <a:bodyPr/>
                    <a:lstStyle/>
                    <a:p>
                      <a:pPr algn="l" fontAlgn="ctr"/>
                      <a:r>
                        <a:rPr lang="en-US" sz="1400" u="none" strike="noStrike" dirty="0">
                          <a:effectLst/>
                        </a:rPr>
                        <a:t>Eyewash Equipment (6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dirty="0">
                          <a:effectLst/>
                        </a:rPr>
                        <a:t>Satellite Emergency Tracker</a:t>
                      </a:r>
                      <a:endParaRPr lang="en-US" sz="1400" b="0" i="0" u="none" strike="noStrike" dirty="0">
                        <a:solidFill>
                          <a:srgbClr val="000000"/>
                        </a:solidFill>
                        <a:effectLst/>
                        <a:latin typeface="Arial"/>
                      </a:endParaRPr>
                    </a:p>
                  </a:txBody>
                  <a:tcPr marL="6278" marR="6278" marT="6277" marB="0" anchor="ctr"/>
                </a:tc>
              </a:tr>
              <a:tr h="406148">
                <a:tc>
                  <a:txBody>
                    <a:bodyPr/>
                    <a:lstStyle/>
                    <a:p>
                      <a:pPr algn="l" fontAlgn="ctr"/>
                      <a:r>
                        <a:rPr lang="en-US" sz="1400" u="none" strike="noStrike" dirty="0">
                          <a:effectLst/>
                        </a:rPr>
                        <a:t>Field Wagon</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Security Gate</a:t>
                      </a:r>
                      <a:endParaRPr lang="en-US" sz="1400" b="0" i="0" u="none" strike="noStrike">
                        <a:solidFill>
                          <a:srgbClr val="000000"/>
                        </a:solidFill>
                        <a:effectLst/>
                        <a:latin typeface="Arial"/>
                      </a:endParaRPr>
                    </a:p>
                  </a:txBody>
                  <a:tcPr marL="6278" marR="6278" marT="6277" marB="0" anchor="ctr"/>
                </a:tc>
              </a:tr>
              <a:tr h="406148">
                <a:tc>
                  <a:txBody>
                    <a:bodyPr/>
                    <a:lstStyle/>
                    <a:p>
                      <a:pPr algn="l" fontAlgn="ctr"/>
                      <a:r>
                        <a:rPr lang="en-US" sz="1400" u="none" strike="noStrike" dirty="0">
                          <a:effectLst/>
                        </a:rPr>
                        <a:t>Fire Extinguishers: Office and Vehicles (2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Self Defense Training</a:t>
                      </a:r>
                      <a:endParaRPr lang="en-US" sz="1400" b="0" i="0" u="none" strike="noStrike">
                        <a:solidFill>
                          <a:srgbClr val="000000"/>
                        </a:solidFill>
                        <a:effectLst/>
                        <a:latin typeface="Arial"/>
                      </a:endParaRPr>
                    </a:p>
                  </a:txBody>
                  <a:tcPr marL="6278" marR="6278" marT="6277" marB="0" anchor="ctr"/>
                </a:tc>
              </a:tr>
              <a:tr h="447092">
                <a:tc>
                  <a:txBody>
                    <a:bodyPr/>
                    <a:lstStyle/>
                    <a:p>
                      <a:pPr algn="l" fontAlgn="ctr"/>
                      <a:r>
                        <a:rPr lang="en-US" sz="1400" u="none" strike="noStrike" dirty="0">
                          <a:effectLst/>
                        </a:rPr>
                        <a:t>First Aid Kits for Office and Field (11 locations) </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a:effectLst/>
                        </a:rPr>
                        <a:t>Specialized Equipment for Hazards (snakes, snow shovels) (2 locations)</a:t>
                      </a:r>
                      <a:endParaRPr lang="en-US" sz="1400" b="0" i="0" u="none" strike="noStrike">
                        <a:solidFill>
                          <a:srgbClr val="000000"/>
                        </a:solidFill>
                        <a:effectLst/>
                        <a:latin typeface="Arial"/>
                      </a:endParaRPr>
                    </a:p>
                  </a:txBody>
                  <a:tcPr marL="6278" marR="6278" marT="6277" marB="0" anchor="ctr"/>
                </a:tc>
              </a:tr>
              <a:tr h="447092">
                <a:tc>
                  <a:txBody>
                    <a:bodyPr/>
                    <a:lstStyle/>
                    <a:p>
                      <a:pPr algn="l" fontAlgn="ctr"/>
                      <a:r>
                        <a:rPr lang="en-US" sz="1400" u="none" strike="noStrike" dirty="0">
                          <a:effectLst/>
                        </a:rPr>
                        <a:t>Flashlights/Lanterns, Fixed/Tail/Emergency Lights (10 locations)</a:t>
                      </a:r>
                      <a:endParaRPr lang="en-US" sz="1400" b="0" i="0" u="none" strike="noStrike" dirty="0">
                        <a:solidFill>
                          <a:srgbClr val="000000"/>
                        </a:solidFill>
                        <a:effectLst/>
                        <a:latin typeface="Arial"/>
                      </a:endParaRPr>
                    </a:p>
                  </a:txBody>
                  <a:tcPr marL="6278" marR="6278" marT="6277" marB="0" anchor="ctr"/>
                </a:tc>
                <a:tc>
                  <a:txBody>
                    <a:bodyPr/>
                    <a:lstStyle/>
                    <a:p>
                      <a:pPr algn="l" fontAlgn="ctr"/>
                      <a:endParaRPr lang="en-US" sz="1400" b="0" i="0" u="none" strike="noStrike">
                        <a:effectLst/>
                        <a:latin typeface="Arial"/>
                      </a:endParaRPr>
                    </a:p>
                  </a:txBody>
                  <a:tcPr marL="6278" marR="6278" marT="6277" marB="0" anchor="ctr"/>
                </a:tc>
                <a:tc>
                  <a:txBody>
                    <a:bodyPr/>
                    <a:lstStyle/>
                    <a:p>
                      <a:pPr algn="l" fontAlgn="ctr"/>
                      <a:r>
                        <a:rPr lang="en-US" sz="1400" u="none" strike="noStrike" dirty="0">
                          <a:effectLst/>
                        </a:rPr>
                        <a:t>Spill kit / Absorbent / Containment Trays (2 locations)</a:t>
                      </a:r>
                      <a:endParaRPr lang="en-US" sz="1400" b="0" i="0" u="none" strike="noStrike" dirty="0">
                        <a:solidFill>
                          <a:srgbClr val="000000"/>
                        </a:solidFill>
                        <a:effectLst/>
                        <a:latin typeface="Arial"/>
                      </a:endParaRPr>
                    </a:p>
                  </a:txBody>
                  <a:tcPr marL="6278" marR="6278" marT="6277" marB="0" anchor="ct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 Smart About </a:t>
            </a:r>
            <a:r>
              <a:rPr lang="en-US" sz="40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Safety</a:t>
            </a:r>
            <a:endPar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graphicFrame>
        <p:nvGraphicFramePr>
          <p:cNvPr id="4" name="Content Placeholder 3"/>
          <p:cNvGraphicFramePr>
            <a:graphicFrameLocks noGrp="1"/>
          </p:cNvGraphicFramePr>
          <p:nvPr>
            <p:ph idx="1"/>
          </p:nvPr>
        </p:nvGraphicFramePr>
        <p:xfrm>
          <a:off x="250825" y="0"/>
          <a:ext cx="8701088" cy="6858000"/>
        </p:xfrm>
        <a:graphic>
          <a:graphicData uri="http://schemas.openxmlformats.org/drawingml/2006/table">
            <a:tbl>
              <a:tblPr>
                <a:tableStyleId>{5C22544A-7EE6-4342-B048-85BDC9FD1C3A}</a:tableStyleId>
              </a:tblPr>
              <a:tblGrid>
                <a:gridCol w="3986786"/>
                <a:gridCol w="184303"/>
                <a:gridCol w="4529999"/>
              </a:tblGrid>
              <a:tr h="436793">
                <a:tc gridSpan="3">
                  <a:txBody>
                    <a:bodyPr/>
                    <a:lstStyle/>
                    <a:p>
                      <a:pPr algn="l" fontAlgn="ctr"/>
                      <a:r>
                        <a:rPr lang="en-US" sz="1400" b="1" u="none" strike="noStrike" dirty="0">
                          <a:effectLst/>
                        </a:rPr>
                        <a:t>Approved ANR Be Smart About Safety Projects 2009/10</a:t>
                      </a:r>
                      <a:endParaRPr lang="en-US" sz="1400" b="1" i="0" u="none" strike="noStrike" dirty="0">
                        <a:effectLst/>
                        <a:latin typeface="Arial"/>
                      </a:endParaRPr>
                    </a:p>
                  </a:txBody>
                  <a:tcPr marL="6277" marR="6277" marT="6277" marB="0" anchor="ctr"/>
                </a:tc>
                <a:tc hMerge="1">
                  <a:txBody>
                    <a:bodyPr/>
                    <a:lstStyle/>
                    <a:p>
                      <a:endParaRPr lang="en-US"/>
                    </a:p>
                  </a:txBody>
                  <a:tcPr/>
                </a:tc>
                <a:tc hMerge="1">
                  <a:txBody>
                    <a:bodyPr/>
                    <a:lstStyle/>
                    <a:p>
                      <a:endParaRPr lang="en-US"/>
                    </a:p>
                  </a:txBody>
                  <a:tcPr/>
                </a:tc>
              </a:tr>
              <a:tr h="281802">
                <a:tc>
                  <a:txBody>
                    <a:bodyPr/>
                    <a:lstStyle/>
                    <a:p>
                      <a:pPr algn="l" fontAlgn="ctr"/>
                      <a:r>
                        <a:rPr lang="en-US" sz="1400" u="none" strike="noStrike" dirty="0">
                          <a:effectLst/>
                        </a:rPr>
                        <a:t>Flatbed Ramps</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effectLst/>
                        </a:rPr>
                        <a:t>Step Stools or Ladders (8 locations)</a:t>
                      </a:r>
                      <a:endParaRPr lang="en-US" sz="1400" b="0" i="0" u="none" strike="noStrike">
                        <a:solidFill>
                          <a:srgbClr val="000000"/>
                        </a:solidFill>
                        <a:effectLst/>
                        <a:latin typeface="Arial"/>
                      </a:endParaRPr>
                    </a:p>
                  </a:txBody>
                  <a:tcPr marL="6277" marR="6277" marT="6277" marB="0" anchor="ctr"/>
                </a:tc>
              </a:tr>
              <a:tr h="479173">
                <a:tc>
                  <a:txBody>
                    <a:bodyPr/>
                    <a:lstStyle/>
                    <a:p>
                      <a:pPr algn="l" fontAlgn="ctr"/>
                      <a:r>
                        <a:rPr lang="en-US" sz="1400" u="none" strike="noStrike">
                          <a:effectLst/>
                        </a:rPr>
                        <a:t>Folder for Newspapers, etc.</a:t>
                      </a:r>
                      <a:endParaRPr lang="en-US" sz="1400" b="0" i="0" u="none" strike="noStrike">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effectLst/>
                        </a:rPr>
                        <a:t>Shelving/Cabinets for Safe Storage of Tools, Chemicals, etc. (7 locations) </a:t>
                      </a:r>
                      <a:endParaRPr lang="en-US" sz="1400" b="0" i="0" u="none" strike="noStrike">
                        <a:solidFill>
                          <a:srgbClr val="000000"/>
                        </a:solidFill>
                        <a:effectLst/>
                        <a:latin typeface="Arial"/>
                      </a:endParaRPr>
                    </a:p>
                  </a:txBody>
                  <a:tcPr marL="6277" marR="6277" marT="6277" marB="0" anchor="ctr"/>
                </a:tc>
              </a:tr>
              <a:tr h="281802">
                <a:tc>
                  <a:txBody>
                    <a:bodyPr/>
                    <a:lstStyle/>
                    <a:p>
                      <a:pPr algn="l" fontAlgn="ctr"/>
                      <a:r>
                        <a:rPr lang="en-US" sz="1400" u="none" strike="noStrike" smtClean="0">
                          <a:effectLst/>
                        </a:rPr>
                        <a:t>Hand Sanitizer Products (3 locations)</a:t>
                      </a:r>
                      <a:endParaRPr lang="en-US" sz="1400" b="0" i="0" u="none" strike="noStrike">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Storage Rack</a:t>
                      </a:r>
                      <a:endParaRPr lang="en-US" sz="1400" b="0" i="0" u="none" strike="noStrike">
                        <a:solidFill>
                          <a:srgbClr val="000000"/>
                        </a:solidFill>
                        <a:effectLst/>
                        <a:latin typeface="Arial"/>
                      </a:endParaRPr>
                    </a:p>
                  </a:txBody>
                  <a:tcPr marL="6277" marR="6277" marT="6277" marB="0" anchor="ctr"/>
                </a:tc>
              </a:tr>
              <a:tr h="479173">
                <a:tc>
                  <a:txBody>
                    <a:bodyPr/>
                    <a:lstStyle/>
                    <a:p>
                      <a:pPr algn="l" fontAlgn="ctr"/>
                      <a:r>
                        <a:rPr lang="en-US" sz="1400" u="none" strike="noStrike" smtClean="0">
                          <a:effectLst/>
                        </a:rPr>
                        <a:t>Heat Illness Prevention (water coolers, umbrellas) (8 locations)</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Training: CPR/AED/First Aid (9 locations)</a:t>
                      </a:r>
                      <a:endParaRPr lang="en-US" sz="1400" b="0" i="0" u="none" strike="noStrike">
                        <a:solidFill>
                          <a:srgbClr val="000000"/>
                        </a:solidFill>
                        <a:effectLst/>
                        <a:latin typeface="Arial"/>
                      </a:endParaRPr>
                    </a:p>
                  </a:txBody>
                  <a:tcPr marL="6277" marR="6277" marT="6277" marB="0" anchor="ctr"/>
                </a:tc>
              </a:tr>
              <a:tr h="281802">
                <a:tc>
                  <a:txBody>
                    <a:bodyPr/>
                    <a:lstStyle/>
                    <a:p>
                      <a:pPr algn="l" fontAlgn="ctr"/>
                      <a:r>
                        <a:rPr lang="en-US" sz="1400" u="none" strike="noStrike" smtClean="0">
                          <a:effectLst/>
                        </a:rPr>
                        <a:t>High Lift Jack, Lift Positioner, Drum Lift (4 locations)</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Training: Food Safety</a:t>
                      </a:r>
                      <a:endParaRPr lang="en-US" sz="1400" b="0" i="0" u="none" strike="noStrike">
                        <a:solidFill>
                          <a:srgbClr val="000000"/>
                        </a:solidFill>
                        <a:effectLst/>
                        <a:latin typeface="Arial"/>
                      </a:endParaRPr>
                    </a:p>
                  </a:txBody>
                  <a:tcPr marL="6277" marR="6277" marT="6277" marB="0" anchor="ctr"/>
                </a:tc>
              </a:tr>
              <a:tr h="281802">
                <a:tc>
                  <a:txBody>
                    <a:bodyPr/>
                    <a:lstStyle/>
                    <a:p>
                      <a:pPr algn="l" fontAlgn="ctr"/>
                      <a:r>
                        <a:rPr lang="en-US" sz="1400" u="none" strike="noStrike" smtClean="0">
                          <a:effectLst/>
                        </a:rPr>
                        <a:t>Hog Panels</a:t>
                      </a:r>
                      <a:endParaRPr lang="en-US" sz="1400" b="0" i="0" u="none" strike="noStrike">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Truck and Trailer Safety Equipment</a:t>
                      </a:r>
                      <a:endParaRPr lang="en-US" sz="1400" b="0" i="0" u="none" strike="noStrike" dirty="0">
                        <a:solidFill>
                          <a:srgbClr val="000000"/>
                        </a:solidFill>
                        <a:effectLst/>
                        <a:latin typeface="Arial"/>
                      </a:endParaRPr>
                    </a:p>
                  </a:txBody>
                  <a:tcPr marL="6277" marR="6277" marT="6277" marB="0" anchor="ctr"/>
                </a:tc>
              </a:tr>
              <a:tr h="281802">
                <a:tc>
                  <a:txBody>
                    <a:bodyPr/>
                    <a:lstStyle/>
                    <a:p>
                      <a:pPr algn="l" fontAlgn="ctr"/>
                      <a:r>
                        <a:rPr lang="en-US" sz="1400" u="none" strike="noStrike" smtClean="0">
                          <a:effectLst/>
                        </a:rPr>
                        <a:t>Non-Slip Mats/Work Surface (6 locations)</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Ventilation: Fans, Window, Fume Hood (4 locations)</a:t>
                      </a:r>
                      <a:endParaRPr lang="en-US" sz="1400" b="0" i="0" u="none" strike="noStrike">
                        <a:solidFill>
                          <a:srgbClr val="000000"/>
                        </a:solidFill>
                        <a:effectLst/>
                        <a:latin typeface="Arial"/>
                      </a:endParaRPr>
                    </a:p>
                  </a:txBody>
                  <a:tcPr marL="6277" marR="6277" marT="6277" marB="0" anchor="ctr"/>
                </a:tc>
              </a:tr>
              <a:tr h="479173">
                <a:tc>
                  <a:txBody>
                    <a:bodyPr/>
                    <a:lstStyle/>
                    <a:p>
                      <a:pPr algn="l" fontAlgn="ctr"/>
                      <a:r>
                        <a:rPr lang="en-US" sz="1400" u="none" strike="noStrike" smtClean="0">
                          <a:effectLst/>
                        </a:rPr>
                        <a:t>Paper Shredder</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Vehicles: Traffic Cones, Load Straps, Jumper Cables, Wheel Chock (7 locations) </a:t>
                      </a:r>
                      <a:endParaRPr lang="en-US" sz="1400" b="0" i="0" u="none" strike="noStrike">
                        <a:solidFill>
                          <a:srgbClr val="000000"/>
                        </a:solidFill>
                        <a:effectLst/>
                        <a:latin typeface="Arial"/>
                      </a:endParaRPr>
                    </a:p>
                  </a:txBody>
                  <a:tcPr marL="6277" marR="6277" marT="6277" marB="0" anchor="ctr"/>
                </a:tc>
              </a:tr>
              <a:tr h="281802">
                <a:tc>
                  <a:txBody>
                    <a:bodyPr/>
                    <a:lstStyle/>
                    <a:p>
                      <a:pPr algn="l" fontAlgn="ctr"/>
                      <a:r>
                        <a:rPr lang="en-US" sz="1400" u="none" strike="noStrike" smtClean="0">
                          <a:effectLst/>
                        </a:rPr>
                        <a:t>Oil Pump for Shop</a:t>
                      </a: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smtClean="0">
                          <a:effectLst/>
                        </a:rPr>
                        <a:t>Water Pump </a:t>
                      </a:r>
                      <a:endParaRPr lang="en-US" sz="1400" b="0" i="0" u="none" strike="noStrike" dirty="0">
                        <a:solidFill>
                          <a:srgbClr val="000000"/>
                        </a:solidFill>
                        <a:effectLst/>
                        <a:latin typeface="Arial"/>
                      </a:endParaRPr>
                    </a:p>
                  </a:txBody>
                  <a:tcPr marL="6277" marR="6277" marT="6277" marB="0" anchor="ctr"/>
                </a:tc>
              </a:tr>
              <a:tr h="281802">
                <a:tc>
                  <a:txBody>
                    <a:bodyPr/>
                    <a:lstStyle/>
                    <a:p>
                      <a:pPr algn="l" fontAlgn="ctr"/>
                      <a:endParaRPr lang="en-US" sz="1400" b="0" i="0" u="none" strike="noStrike" dirty="0">
                        <a:solidFill>
                          <a:srgbClr val="000000"/>
                        </a:solidFill>
                        <a:effectLst/>
                        <a:latin typeface="Arial"/>
                      </a:endParaRPr>
                    </a:p>
                  </a:txBody>
                  <a:tcPr marL="6277" marR="6277" marT="6277" marB="0" anchor="ctr"/>
                </a:tc>
                <a:tc>
                  <a:txBody>
                    <a:bodyPr/>
                    <a:lstStyle/>
                    <a:p>
                      <a:pPr algn="l" fontAlgn="ctr"/>
                      <a:endParaRPr lang="en-US" sz="1400" b="0" i="0" u="none" strike="noStrike" dirty="0">
                        <a:effectLst/>
                        <a:latin typeface="Arial"/>
                      </a:endParaRPr>
                    </a:p>
                  </a:txBody>
                  <a:tcPr marL="6277" marR="6277" marT="6277" marB="0" anchor="ctr"/>
                </a:tc>
                <a:tc>
                  <a:txBody>
                    <a:bodyPr/>
                    <a:lstStyle/>
                    <a:p>
                      <a:pPr algn="l" fontAlgn="ctr"/>
                      <a:r>
                        <a:rPr lang="en-US" sz="1400" u="none" strike="noStrike" dirty="0" smtClean="0">
                          <a:effectLst/>
                        </a:rPr>
                        <a:t>Water Safety Equipment</a:t>
                      </a:r>
                      <a:endParaRPr lang="en-US" sz="1400" b="0" i="0" u="none" strike="noStrike" dirty="0">
                        <a:solidFill>
                          <a:srgbClr val="000000"/>
                        </a:solidFill>
                        <a:effectLst/>
                        <a:latin typeface="Arial"/>
                      </a:endParaRPr>
                    </a:p>
                  </a:txBody>
                  <a:tcPr marL="6277" marR="6277" marT="6277" marB="0" anchor="ctr"/>
                </a:tc>
              </a:tr>
              <a:tr h="176585">
                <a:tc>
                  <a:txBody>
                    <a:bodyPr/>
                    <a:lstStyle/>
                    <a:p>
                      <a:pPr algn="l" fontAlgn="ctr"/>
                      <a:endParaRPr lang="en-US" sz="1100" b="0" i="0" u="none" strike="noStrike" dirty="0">
                        <a:solidFill>
                          <a:srgbClr val="000000"/>
                        </a:solidFill>
                        <a:effectLst/>
                        <a:latin typeface="Arial"/>
                      </a:endParaRPr>
                    </a:p>
                  </a:txBody>
                  <a:tcPr marL="6277" marR="6277" marT="6277" marB="0" anchor="ctr"/>
                </a:tc>
                <a:tc>
                  <a:txBody>
                    <a:bodyPr/>
                    <a:lstStyle/>
                    <a:p>
                      <a:pPr algn="l" fontAlgn="ctr"/>
                      <a:endParaRPr lang="en-US" sz="1100" b="0" i="0" u="none" strike="noStrike">
                        <a:effectLst/>
                        <a:latin typeface="Arial"/>
                      </a:endParaRPr>
                    </a:p>
                  </a:txBody>
                  <a:tcPr marL="6277" marR="6277" marT="6277" marB="0" anchor="ctr"/>
                </a:tc>
                <a:tc>
                  <a:txBody>
                    <a:bodyPr/>
                    <a:lstStyle/>
                    <a:p>
                      <a:pPr algn="l" fontAlgn="ctr"/>
                      <a:endParaRPr lang="en-US" sz="1100" b="0" i="0" u="none" strike="noStrike">
                        <a:solidFill>
                          <a:srgbClr val="000000"/>
                        </a:solidFill>
                        <a:effectLst/>
                        <a:latin typeface="Arial"/>
                      </a:endParaRPr>
                    </a:p>
                  </a:txBody>
                  <a:tcPr marL="6277" marR="6277" marT="6277" marB="0" anchor="ctr"/>
                </a:tc>
              </a:tr>
              <a:tr h="338160">
                <a:tc>
                  <a:txBody>
                    <a:bodyPr/>
                    <a:lstStyle/>
                    <a:p>
                      <a:pPr algn="l" fontAlgn="ctr"/>
                      <a:r>
                        <a:rPr lang="en-US" sz="1400" b="1" u="none" strike="noStrike" dirty="0">
                          <a:effectLst/>
                        </a:rPr>
                        <a:t>Projects Managed by EH&amp;S for Multiple ANR Sites</a:t>
                      </a:r>
                      <a:endParaRPr lang="en-US" sz="1400" b="1" i="0" u="none" strike="noStrike" dirty="0">
                        <a:solidFill>
                          <a:srgbClr val="000000"/>
                        </a:solidFill>
                        <a:effectLst/>
                        <a:latin typeface="Arial"/>
                      </a:endParaRPr>
                    </a:p>
                  </a:txBody>
                  <a:tcPr marL="6277" marR="6277" marT="6277" marB="0" anchor="ctr"/>
                </a:tc>
                <a:tc>
                  <a:txBody>
                    <a:bodyPr/>
                    <a:lstStyle/>
                    <a:p>
                      <a:pPr algn="l" fontAlgn="ctr"/>
                      <a:endParaRPr lang="en-US" sz="1400" b="1" i="0" u="none" strike="noStrike">
                        <a:effectLst/>
                        <a:latin typeface="Arial"/>
                      </a:endParaRPr>
                    </a:p>
                  </a:txBody>
                  <a:tcPr marL="6277" marR="6277" marT="6277" marB="0" anchor="ctr"/>
                </a:tc>
                <a:tc>
                  <a:txBody>
                    <a:bodyPr/>
                    <a:lstStyle/>
                    <a:p>
                      <a:pPr algn="l" fontAlgn="ctr"/>
                      <a:r>
                        <a:rPr lang="en-US" sz="1400" b="1" u="none" strike="noStrike" dirty="0">
                          <a:effectLst/>
                        </a:rPr>
                        <a:t>Requests Not Approved</a:t>
                      </a:r>
                      <a:endParaRPr lang="en-US" sz="1400" b="1" i="0" u="none" strike="noStrike" dirty="0">
                        <a:solidFill>
                          <a:srgbClr val="00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Driver Safety Training</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dirty="0">
                        <a:effectLst/>
                        <a:latin typeface="Arial"/>
                      </a:endParaRPr>
                    </a:p>
                  </a:txBody>
                  <a:tcPr marL="6277" marR="6277" marT="6277" marB="0" anchor="ctr"/>
                </a:tc>
                <a:tc>
                  <a:txBody>
                    <a:bodyPr/>
                    <a:lstStyle/>
                    <a:p>
                      <a:pPr algn="l" fontAlgn="ctr"/>
                      <a:r>
                        <a:rPr lang="en-US" sz="1400" u="none" strike="noStrike" dirty="0">
                          <a:solidFill>
                            <a:srgbClr val="FF0000"/>
                          </a:solidFill>
                          <a:effectLst/>
                        </a:rPr>
                        <a:t>Ceiling Mount Projector for Conference Room</a:t>
                      </a:r>
                      <a:endParaRPr lang="en-US" sz="1400" b="0" i="0" u="none" strike="noStrike" dirty="0">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EH&amp;S Specialist</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dirty="0">
                          <a:solidFill>
                            <a:srgbClr val="FF0000"/>
                          </a:solidFill>
                          <a:effectLst/>
                        </a:rPr>
                        <a:t>Client Office Chair</a:t>
                      </a:r>
                      <a:endParaRPr lang="en-US" sz="1400" b="0" i="0" u="none" strike="noStrike" dirty="0">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H1N1 Kits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solidFill>
                            <a:srgbClr val="FF0000"/>
                          </a:solidFill>
                          <a:effectLst/>
                        </a:rPr>
                        <a:t>Electrolyte Drink Mix for Water Coolers</a:t>
                      </a:r>
                      <a:endParaRPr lang="en-US" sz="1400" b="0" i="0" u="none" strike="noStrike">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Lock Out/Tag Out Kits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solidFill>
                            <a:srgbClr val="FF0000"/>
                          </a:solidFill>
                          <a:effectLst/>
                        </a:rPr>
                        <a:t>New Building Egress </a:t>
                      </a:r>
                      <a:endParaRPr lang="en-US" sz="1400" b="0" i="0" u="none" strike="noStrike">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Safety Coordinator Program and Meetings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solidFill>
                            <a:srgbClr val="FF0000"/>
                          </a:solidFill>
                          <a:effectLst/>
                        </a:rPr>
                        <a:t>Portable Defibrillator for Field/Camp Use </a:t>
                      </a:r>
                      <a:endParaRPr lang="en-US" sz="1400" b="0" i="0" u="none" strike="noStrike">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Safety Signs, Brochures, and Promotion Items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a:solidFill>
                            <a:srgbClr val="FF0000"/>
                          </a:solidFill>
                          <a:effectLst/>
                        </a:rPr>
                        <a:t>Portable GPS Navigation Units for UC Vehicles </a:t>
                      </a:r>
                      <a:endParaRPr lang="en-US" sz="1400" b="0" i="0" u="none" strike="noStrike">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Spanish Tranlations of Documents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dirty="0">
                        <a:effectLst/>
                        <a:latin typeface="Arial"/>
                      </a:endParaRPr>
                    </a:p>
                  </a:txBody>
                  <a:tcPr marL="6277" marR="6277" marT="6277" marB="0" anchor="ctr"/>
                </a:tc>
                <a:tc>
                  <a:txBody>
                    <a:bodyPr/>
                    <a:lstStyle/>
                    <a:p>
                      <a:pPr algn="l" fontAlgn="ctr"/>
                      <a:r>
                        <a:rPr lang="en-US" sz="1400" u="none" strike="noStrike">
                          <a:solidFill>
                            <a:srgbClr val="FF0000"/>
                          </a:solidFill>
                          <a:effectLst/>
                        </a:rPr>
                        <a:t>Replace Single Pane with Tempered Pane Windows</a:t>
                      </a:r>
                      <a:endParaRPr lang="en-US" sz="1400" b="0" i="0" u="none" strike="noStrike">
                        <a:solidFill>
                          <a:srgbClr val="FF0000"/>
                        </a:solidFill>
                        <a:effectLst/>
                        <a:latin typeface="Arial"/>
                      </a:endParaRPr>
                    </a:p>
                  </a:txBody>
                  <a:tcPr marL="6277" marR="6277" marT="6277" marB="0" anchor="ctr"/>
                </a:tc>
              </a:tr>
              <a:tr h="281802">
                <a:tc>
                  <a:txBody>
                    <a:bodyPr/>
                    <a:lstStyle/>
                    <a:p>
                      <a:pPr algn="l" fontAlgn="ctr"/>
                      <a:r>
                        <a:rPr lang="en-US" sz="1400" u="none" strike="noStrike">
                          <a:solidFill>
                            <a:schemeClr val="tx2">
                              <a:lumMod val="75000"/>
                            </a:schemeClr>
                          </a:solidFill>
                          <a:effectLst/>
                        </a:rPr>
                        <a:t>Stop Saws</a:t>
                      </a:r>
                      <a:endParaRPr lang="en-US" sz="1400" b="0" i="0" u="none" strike="noStrike">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dirty="0">
                          <a:solidFill>
                            <a:srgbClr val="FF0000"/>
                          </a:solidFill>
                          <a:effectLst/>
                        </a:rPr>
                        <a:t>Speed bumps for entrance road </a:t>
                      </a:r>
                      <a:endParaRPr lang="en-US" sz="1400" b="0" i="0" u="none" strike="noStrike" dirty="0">
                        <a:solidFill>
                          <a:srgbClr val="FF0000"/>
                        </a:solidFill>
                        <a:effectLst/>
                        <a:latin typeface="Arial"/>
                      </a:endParaRPr>
                    </a:p>
                  </a:txBody>
                  <a:tcPr marL="6277" marR="6277" marT="6277" marB="0" anchor="ctr"/>
                </a:tc>
              </a:tr>
              <a:tr h="241906">
                <a:tc>
                  <a:txBody>
                    <a:bodyPr/>
                    <a:lstStyle/>
                    <a:p>
                      <a:pPr algn="l" fontAlgn="ctr"/>
                      <a:r>
                        <a:rPr lang="en-US" sz="1400" u="none" strike="noStrike" dirty="0">
                          <a:solidFill>
                            <a:schemeClr val="tx2">
                              <a:lumMod val="75000"/>
                            </a:schemeClr>
                          </a:solidFill>
                          <a:effectLst/>
                        </a:rPr>
                        <a:t>Training Videos</a:t>
                      </a:r>
                      <a:endParaRPr lang="en-US" sz="1400" b="0" i="0" u="none" strike="noStrike" dirty="0">
                        <a:solidFill>
                          <a:schemeClr val="tx2">
                            <a:lumMod val="75000"/>
                          </a:schemeClr>
                        </a:solidFill>
                        <a:effectLst/>
                        <a:latin typeface="Arial"/>
                      </a:endParaRPr>
                    </a:p>
                  </a:txBody>
                  <a:tcPr marL="6277" marR="6277" marT="6277" marB="0" anchor="ctr"/>
                </a:tc>
                <a:tc>
                  <a:txBody>
                    <a:bodyPr/>
                    <a:lstStyle/>
                    <a:p>
                      <a:pPr algn="l" fontAlgn="ctr"/>
                      <a:endParaRPr lang="en-US" sz="1400" b="0" i="0" u="none" strike="noStrike">
                        <a:effectLst/>
                        <a:latin typeface="Arial"/>
                      </a:endParaRPr>
                    </a:p>
                  </a:txBody>
                  <a:tcPr marL="6277" marR="6277" marT="6277" marB="0" anchor="ctr"/>
                </a:tc>
                <a:tc>
                  <a:txBody>
                    <a:bodyPr/>
                    <a:lstStyle/>
                    <a:p>
                      <a:pPr algn="l" fontAlgn="ctr"/>
                      <a:r>
                        <a:rPr lang="en-US" sz="1400" u="none" strike="noStrike" dirty="0">
                          <a:solidFill>
                            <a:srgbClr val="FF0000"/>
                          </a:solidFill>
                          <a:effectLst/>
                        </a:rPr>
                        <a:t>Water Cooler &amp; Water Bottles for Office</a:t>
                      </a:r>
                      <a:endParaRPr lang="en-US" sz="1400" b="0" i="0" u="none" strike="noStrike" dirty="0">
                        <a:solidFill>
                          <a:srgbClr val="FF0000"/>
                        </a:solidFill>
                        <a:effectLst/>
                        <a:latin typeface="Arial"/>
                      </a:endParaRPr>
                    </a:p>
                  </a:txBody>
                  <a:tcPr marL="6277" marR="6277" marT="6277" marB="0" anchor="ct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Be Smart About </a:t>
            </a:r>
            <a:r>
              <a:rPr lang="en-US" sz="4000" cap="all" dirty="0" smtClean="0">
                <a:ln w="0"/>
                <a:solidFill>
                  <a:schemeClr val="tx1">
                    <a:lumMod val="75000"/>
                    <a:lumOff val="25000"/>
                  </a:schemeClr>
                </a:solidFill>
                <a:effectLst>
                  <a:reflection blurRad="12700" stA="50000" endPos="50000" dist="5000" dir="5400000" sy="-100000" rotWithShape="0"/>
                </a:effectLst>
              </a:rPr>
              <a:t>Safety</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27651" name="Content Placeholder 2"/>
          <p:cNvSpPr>
            <a:spLocks noGrp="1"/>
          </p:cNvSpPr>
          <p:nvPr>
            <p:ph idx="1"/>
          </p:nvPr>
        </p:nvSpPr>
        <p:spPr>
          <a:xfrm>
            <a:off x="457200" y="1600200"/>
            <a:ext cx="8229600" cy="4992688"/>
          </a:xfrm>
        </p:spPr>
        <p:txBody>
          <a:bodyPr/>
          <a:lstStyle/>
          <a:p>
            <a:pPr eaLnBrk="1" hangingPunct="1"/>
            <a:r>
              <a:rPr lang="en-US" sz="2400" smtClean="0"/>
              <a:t>Call for 2011 Projects </a:t>
            </a:r>
          </a:p>
          <a:p>
            <a:pPr lvl="1" eaLnBrk="1" hangingPunct="1">
              <a:buFont typeface="Arial" charset="0"/>
              <a:buChar char="•"/>
            </a:pPr>
            <a:r>
              <a:rPr lang="en-US" sz="2000" smtClean="0"/>
              <a:t>Application process same as prior years</a:t>
            </a:r>
          </a:p>
          <a:p>
            <a:pPr lvl="1" eaLnBrk="1" hangingPunct="1">
              <a:buFont typeface="Arial" charset="0"/>
              <a:buChar char="•"/>
            </a:pPr>
            <a:r>
              <a:rPr lang="en-US" sz="2000" smtClean="0"/>
              <a:t>Submit applications by March 31</a:t>
            </a:r>
          </a:p>
          <a:p>
            <a:pPr lvl="1" eaLnBrk="1" hangingPunct="1">
              <a:buFont typeface="Arial" charset="0"/>
              <a:buChar char="•"/>
            </a:pPr>
            <a:r>
              <a:rPr lang="en-US" sz="2000" smtClean="0"/>
              <a:t>Contact Brian to discuss project ideas</a:t>
            </a:r>
          </a:p>
          <a:p>
            <a:pPr eaLnBrk="1" hangingPunct="1"/>
            <a:endParaRPr lang="en-US" sz="1200" smtClean="0"/>
          </a:p>
          <a:p>
            <a:pPr eaLnBrk="1" hangingPunct="1"/>
            <a:r>
              <a:rPr lang="en-US" sz="2400" smtClean="0"/>
              <a:t>Consider injury history when planning BSAS projects</a:t>
            </a:r>
          </a:p>
          <a:p>
            <a:pPr lvl="1" eaLnBrk="1" hangingPunct="1">
              <a:buFont typeface="Arial" charset="0"/>
              <a:buChar char="•"/>
            </a:pPr>
            <a:r>
              <a:rPr lang="en-US" sz="2000" smtClean="0"/>
              <a:t>Injury Data (2007-2010)</a:t>
            </a:r>
          </a:p>
        </p:txBody>
      </p:sp>
      <p:graphicFrame>
        <p:nvGraphicFramePr>
          <p:cNvPr id="7" name="Table 6"/>
          <p:cNvGraphicFramePr>
            <a:graphicFrameLocks noGrp="1"/>
          </p:cNvGraphicFramePr>
          <p:nvPr/>
        </p:nvGraphicFramePr>
        <p:xfrm>
          <a:off x="4486275" y="4337050"/>
          <a:ext cx="2765425" cy="1978025"/>
        </p:xfrm>
        <a:graphic>
          <a:graphicData uri="http://schemas.openxmlformats.org/drawingml/2006/table">
            <a:tbl>
              <a:tblPr>
                <a:tableStyleId>{5C22544A-7EE6-4342-B048-85BDC9FD1C3A}</a:tableStyleId>
              </a:tblPr>
              <a:tblGrid>
                <a:gridCol w="2089646"/>
                <a:gridCol w="675779"/>
              </a:tblGrid>
              <a:tr h="329671">
                <a:tc>
                  <a:txBody>
                    <a:bodyPr/>
                    <a:lstStyle/>
                    <a:p>
                      <a:pPr algn="l" fontAlgn="ctr"/>
                      <a:r>
                        <a:rPr lang="en-US" sz="1600" b="1" u="none" strike="noStrike" dirty="0" smtClean="0">
                          <a:effectLst/>
                        </a:rPr>
                        <a:t>  Nature </a:t>
                      </a:r>
                      <a:r>
                        <a:rPr lang="en-US" sz="1600" b="1" u="none" strike="noStrike" dirty="0">
                          <a:effectLst/>
                        </a:rPr>
                        <a:t>of Injury</a:t>
                      </a:r>
                      <a:endParaRPr lang="en-US" sz="1600" b="1" i="0" u="none" strike="noStrike" dirty="0">
                        <a:solidFill>
                          <a:srgbClr val="000000"/>
                        </a:solidFill>
                        <a:effectLst/>
                        <a:latin typeface="Calibri"/>
                      </a:endParaRPr>
                    </a:p>
                  </a:txBody>
                  <a:tcPr marL="0" marR="0" marT="0" marB="0" anchor="ctr"/>
                </a:tc>
                <a:tc>
                  <a:txBody>
                    <a:bodyPr/>
                    <a:lstStyle/>
                    <a:p>
                      <a:pPr algn="ctr" fontAlgn="ctr"/>
                      <a:r>
                        <a:rPr lang="en-US" sz="1600" b="1" u="none" strike="noStrike" dirty="0">
                          <a:effectLst/>
                        </a:rPr>
                        <a:t>%</a:t>
                      </a:r>
                      <a:endParaRPr lang="en-US" sz="1600" b="1" i="0" u="none" strike="noStrike" dirty="0">
                        <a:solidFill>
                          <a:srgbClr val="000000"/>
                        </a:solidFill>
                        <a:effectLst/>
                        <a:latin typeface="Calibri"/>
                      </a:endParaRPr>
                    </a:p>
                  </a:txBody>
                  <a:tcPr marL="0" marR="0" marT="0" marB="0" anchor="ctr"/>
                </a:tc>
              </a:tr>
              <a:tr h="329671">
                <a:tc>
                  <a:txBody>
                    <a:bodyPr/>
                    <a:lstStyle/>
                    <a:p>
                      <a:pPr algn="l" fontAlgn="ctr"/>
                      <a:r>
                        <a:rPr lang="en-US" sz="1400" u="none" strike="noStrike" dirty="0" smtClean="0">
                          <a:effectLst/>
                        </a:rPr>
                        <a:t>     Strain </a:t>
                      </a:r>
                      <a:r>
                        <a:rPr lang="en-US" sz="1400" u="none" strike="noStrike" dirty="0">
                          <a:effectLst/>
                        </a:rPr>
                        <a:t>or Sprain</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38%</a:t>
                      </a:r>
                      <a:endParaRPr lang="en-US" sz="1400" b="0" i="0" u="none" strike="noStrike" dirty="0">
                        <a:solidFill>
                          <a:srgbClr val="000000"/>
                        </a:solidFill>
                        <a:effectLst/>
                        <a:latin typeface="Calibri"/>
                      </a:endParaRPr>
                    </a:p>
                  </a:txBody>
                  <a:tcPr marL="0" marR="0" marT="0" marB="0" anchor="ctr"/>
                </a:tc>
              </a:tr>
              <a:tr h="329671">
                <a:tc>
                  <a:txBody>
                    <a:bodyPr/>
                    <a:lstStyle/>
                    <a:p>
                      <a:pPr algn="l" fontAlgn="ctr"/>
                      <a:r>
                        <a:rPr lang="en-US" sz="1400" u="none" strike="noStrike" dirty="0" smtClean="0">
                          <a:effectLst/>
                        </a:rPr>
                        <a:t>     Laceration(s</a:t>
                      </a:r>
                      <a:r>
                        <a:rPr lang="en-US" sz="1400" u="none" strike="noStrike" dirty="0">
                          <a:effectLst/>
                        </a:rPr>
                        <a:t>)</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12%</a:t>
                      </a:r>
                      <a:endParaRPr lang="en-US" sz="1400" b="0" i="0" u="none" strike="noStrike">
                        <a:solidFill>
                          <a:srgbClr val="000000"/>
                        </a:solidFill>
                        <a:effectLst/>
                        <a:latin typeface="Calibri"/>
                      </a:endParaRPr>
                    </a:p>
                  </a:txBody>
                  <a:tcPr marL="0" marR="0" marT="0" marB="0" anchor="ctr"/>
                </a:tc>
              </a:tr>
              <a:tr h="329671">
                <a:tc>
                  <a:txBody>
                    <a:bodyPr/>
                    <a:lstStyle/>
                    <a:p>
                      <a:pPr algn="l" fontAlgn="ctr"/>
                      <a:r>
                        <a:rPr lang="en-US" sz="1400" u="none" strike="noStrike" dirty="0" smtClean="0">
                          <a:effectLst/>
                        </a:rPr>
                        <a:t>     Contusion/Bruise</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8%</a:t>
                      </a:r>
                      <a:endParaRPr lang="en-US" sz="1400" b="0" i="0" u="none" strike="noStrike">
                        <a:solidFill>
                          <a:srgbClr val="000000"/>
                        </a:solidFill>
                        <a:effectLst/>
                        <a:latin typeface="Calibri"/>
                      </a:endParaRPr>
                    </a:p>
                  </a:txBody>
                  <a:tcPr marL="0" marR="0" marT="0" marB="0" anchor="ctr"/>
                </a:tc>
              </a:tr>
              <a:tr h="329671">
                <a:tc>
                  <a:txBody>
                    <a:bodyPr/>
                    <a:lstStyle/>
                    <a:p>
                      <a:pPr algn="l" fontAlgn="ctr"/>
                      <a:r>
                        <a:rPr lang="en-US" sz="1400" u="none" strike="noStrike" dirty="0" smtClean="0">
                          <a:effectLst/>
                        </a:rPr>
                        <a:t>     Pain – </a:t>
                      </a:r>
                      <a:r>
                        <a:rPr lang="en-US" sz="1400" u="none" strike="noStrike" dirty="0">
                          <a:effectLst/>
                        </a:rPr>
                        <a:t>Chronic</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7%</a:t>
                      </a:r>
                      <a:endParaRPr lang="en-US" sz="1400" b="0" i="0" u="none" strike="noStrike" dirty="0">
                        <a:solidFill>
                          <a:srgbClr val="000000"/>
                        </a:solidFill>
                        <a:effectLst/>
                        <a:latin typeface="Calibri"/>
                      </a:endParaRPr>
                    </a:p>
                  </a:txBody>
                  <a:tcPr marL="0" marR="0" marT="0" marB="0" anchor="ctr"/>
                </a:tc>
              </a:tr>
              <a:tr h="329671">
                <a:tc>
                  <a:txBody>
                    <a:bodyPr/>
                    <a:lstStyle/>
                    <a:p>
                      <a:pPr algn="l" fontAlgn="ctr"/>
                      <a:r>
                        <a:rPr lang="en-US" sz="1400" u="none" strike="noStrike" dirty="0" smtClean="0">
                          <a:effectLst/>
                        </a:rPr>
                        <a:t>     Exposure </a:t>
                      </a:r>
                      <a:r>
                        <a:rPr lang="en-US" sz="1400" u="none" strike="noStrike" dirty="0">
                          <a:effectLst/>
                        </a:rPr>
                        <a:t>to Chemical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5%</a:t>
                      </a:r>
                      <a:endParaRPr lang="en-US" sz="1400" b="0" i="0" u="none" strike="noStrike" dirty="0">
                        <a:solidFill>
                          <a:srgbClr val="000000"/>
                        </a:solidFill>
                        <a:effectLst/>
                        <a:latin typeface="Calibri"/>
                      </a:endParaRPr>
                    </a:p>
                  </a:txBody>
                  <a:tcPr marL="0" marR="0" marT="0" marB="0" anchor="ctr"/>
                </a:tc>
              </a:tr>
            </a:tbl>
          </a:graphicData>
        </a:graphic>
      </p:graphicFrame>
      <p:graphicFrame>
        <p:nvGraphicFramePr>
          <p:cNvPr id="8" name="Table 7"/>
          <p:cNvGraphicFramePr>
            <a:graphicFrameLocks noGrp="1"/>
          </p:cNvGraphicFramePr>
          <p:nvPr/>
        </p:nvGraphicFramePr>
        <p:xfrm>
          <a:off x="1328738" y="4322763"/>
          <a:ext cx="2754312" cy="1981200"/>
        </p:xfrm>
        <a:graphic>
          <a:graphicData uri="http://schemas.openxmlformats.org/drawingml/2006/table">
            <a:tbl>
              <a:tblPr>
                <a:tableStyleId>{5C22544A-7EE6-4342-B048-85BDC9FD1C3A}</a:tableStyleId>
              </a:tblPr>
              <a:tblGrid>
                <a:gridCol w="2128937"/>
                <a:gridCol w="625375"/>
              </a:tblGrid>
              <a:tr h="330200">
                <a:tc>
                  <a:txBody>
                    <a:bodyPr/>
                    <a:lstStyle/>
                    <a:p>
                      <a:pPr algn="l" fontAlgn="ctr"/>
                      <a:r>
                        <a:rPr lang="en-US" sz="1600" b="1" u="none" strike="noStrike" dirty="0" smtClean="0">
                          <a:effectLst/>
                        </a:rPr>
                        <a:t>  Incident </a:t>
                      </a:r>
                      <a:r>
                        <a:rPr lang="en-US" sz="1600" b="1" u="none" strike="noStrike" dirty="0">
                          <a:effectLst/>
                        </a:rPr>
                        <a:t>Type</a:t>
                      </a:r>
                      <a:endParaRPr lang="en-US" sz="1600" b="1" i="0" u="none" strike="noStrike" dirty="0">
                        <a:solidFill>
                          <a:srgbClr val="000000"/>
                        </a:solidFill>
                        <a:effectLst/>
                        <a:latin typeface="Calibri"/>
                      </a:endParaRPr>
                    </a:p>
                  </a:txBody>
                  <a:tcPr marL="0" marR="0" marT="0" marB="0" anchor="ctr"/>
                </a:tc>
                <a:tc>
                  <a:txBody>
                    <a:bodyPr/>
                    <a:lstStyle/>
                    <a:p>
                      <a:pPr algn="ctr" fontAlgn="ctr"/>
                      <a:r>
                        <a:rPr lang="en-US" sz="1600" b="1" u="none" strike="noStrike" dirty="0">
                          <a:effectLst/>
                        </a:rPr>
                        <a:t>%</a:t>
                      </a:r>
                      <a:endParaRPr lang="en-US" sz="1600" b="1" i="0" u="none" strike="noStrike" dirty="0">
                        <a:solidFill>
                          <a:srgbClr val="000000"/>
                        </a:solidFill>
                        <a:effectLst/>
                        <a:latin typeface="Calibri"/>
                      </a:endParaRPr>
                    </a:p>
                  </a:txBody>
                  <a:tcPr marL="0" marR="0" marT="0" marB="0" anchor="ctr"/>
                </a:tc>
              </a:tr>
              <a:tr h="330200">
                <a:tc>
                  <a:txBody>
                    <a:bodyPr/>
                    <a:lstStyle/>
                    <a:p>
                      <a:pPr lvl="0" algn="l" fontAlgn="ctr"/>
                      <a:r>
                        <a:rPr lang="en-US" sz="1400" u="none" strike="noStrike" dirty="0" smtClean="0">
                          <a:effectLst/>
                        </a:rPr>
                        <a:t>     Struck </a:t>
                      </a:r>
                      <a:r>
                        <a:rPr lang="en-US" sz="1400" u="none" strike="noStrike" dirty="0">
                          <a:effectLst/>
                        </a:rPr>
                        <a:t>an Object</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a:effectLst/>
                        </a:rPr>
                        <a:t>28%</a:t>
                      </a:r>
                      <a:endParaRPr lang="en-US" sz="1400" b="0" i="0" u="none" strike="noStrike">
                        <a:solidFill>
                          <a:srgbClr val="000000"/>
                        </a:solidFill>
                        <a:effectLst/>
                        <a:latin typeface="Calibri"/>
                      </a:endParaRPr>
                    </a:p>
                  </a:txBody>
                  <a:tcPr marL="0" marR="0" marT="0" marB="0" anchor="ctr"/>
                </a:tc>
              </a:tr>
              <a:tr h="330200">
                <a:tc>
                  <a:txBody>
                    <a:bodyPr/>
                    <a:lstStyle/>
                    <a:p>
                      <a:pPr lvl="0" algn="l" fontAlgn="ctr"/>
                      <a:r>
                        <a:rPr lang="en-US" sz="1400" b="0" i="0" u="none" strike="noStrike" dirty="0" smtClean="0">
                          <a:solidFill>
                            <a:srgbClr val="000000"/>
                          </a:solidFill>
                          <a:effectLst/>
                          <a:latin typeface="Calibri"/>
                        </a:rPr>
                        <a:t>     Slip/Trip/Fall</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b="0" i="0" u="none" strike="noStrike" dirty="0" smtClean="0">
                          <a:solidFill>
                            <a:srgbClr val="000000"/>
                          </a:solidFill>
                          <a:effectLst/>
                          <a:latin typeface="Calibri"/>
                        </a:rPr>
                        <a:t>15%</a:t>
                      </a:r>
                      <a:endParaRPr lang="en-US" sz="1400" b="0" i="0" u="none" strike="noStrike" dirty="0">
                        <a:solidFill>
                          <a:srgbClr val="000000"/>
                        </a:solidFill>
                        <a:effectLst/>
                        <a:latin typeface="Calibri"/>
                      </a:endParaRPr>
                    </a:p>
                  </a:txBody>
                  <a:tcPr marL="0" marR="0" marT="0" marB="0" anchor="ctr"/>
                </a:tc>
              </a:tr>
              <a:tr h="330200">
                <a:tc>
                  <a:txBody>
                    <a:bodyPr/>
                    <a:lstStyle/>
                    <a:p>
                      <a:pPr lvl="0" algn="l" fontAlgn="ctr"/>
                      <a:r>
                        <a:rPr lang="en-US" sz="1400" u="none" strike="noStrike" dirty="0" smtClean="0">
                          <a:effectLst/>
                        </a:rPr>
                        <a:t>     Reaching/Over </a:t>
                      </a:r>
                      <a:r>
                        <a:rPr lang="en-US" sz="1400" u="none" strike="noStrike" dirty="0">
                          <a:effectLst/>
                        </a:rPr>
                        <a:t>Extension</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11%</a:t>
                      </a:r>
                      <a:endParaRPr lang="en-US" sz="1400" b="0" i="0" u="none" strike="noStrike" dirty="0">
                        <a:solidFill>
                          <a:srgbClr val="000000"/>
                        </a:solidFill>
                        <a:effectLst/>
                        <a:latin typeface="Calibri"/>
                      </a:endParaRPr>
                    </a:p>
                  </a:txBody>
                  <a:tcPr marL="0" marR="0" marT="0" marB="0" anchor="ctr"/>
                </a:tc>
              </a:tr>
              <a:tr h="330200">
                <a:tc>
                  <a:txBody>
                    <a:bodyPr/>
                    <a:lstStyle/>
                    <a:p>
                      <a:pPr lvl="0" algn="l" fontAlgn="ctr"/>
                      <a:r>
                        <a:rPr lang="en-US" sz="1400" u="none" strike="noStrike" dirty="0" smtClean="0">
                          <a:effectLst/>
                        </a:rPr>
                        <a:t>     Lifting</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alibri"/>
                      </a:endParaRPr>
                    </a:p>
                  </a:txBody>
                  <a:tcPr marL="0" marR="0" marT="0" marB="0" anchor="ctr"/>
                </a:tc>
              </a:tr>
              <a:tr h="330200">
                <a:tc>
                  <a:txBody>
                    <a:bodyPr/>
                    <a:lstStyle/>
                    <a:p>
                      <a:pPr lvl="0" algn="l" fontAlgn="ctr"/>
                      <a:r>
                        <a:rPr lang="en-US" sz="1400" b="0" i="0" u="none" strike="noStrike" dirty="0" smtClean="0">
                          <a:solidFill>
                            <a:srgbClr val="000000"/>
                          </a:solidFill>
                          <a:effectLst/>
                          <a:latin typeface="Calibri"/>
                        </a:rPr>
                        <a:t>     Vehicle Accident</a:t>
                      </a:r>
                      <a:endParaRPr lang="en-US" sz="1400" b="0" i="0" u="none" strike="noStrike" dirty="0">
                        <a:solidFill>
                          <a:srgbClr val="000000"/>
                        </a:solidFill>
                        <a:effectLst/>
                        <a:latin typeface="Calibri"/>
                      </a:endParaRPr>
                    </a:p>
                  </a:txBody>
                  <a:tcPr marL="0" marR="0" marT="0" marB="0" anchor="ctr"/>
                </a:tc>
                <a:tc>
                  <a:txBody>
                    <a:bodyPr/>
                    <a:lstStyle/>
                    <a:p>
                      <a:pPr algn="ctr" fontAlgn="ctr"/>
                      <a:r>
                        <a:rPr lang="en-US" sz="1400" b="0" i="0" u="none" strike="noStrike" dirty="0" smtClean="0">
                          <a:solidFill>
                            <a:srgbClr val="000000"/>
                          </a:solidFill>
                          <a:effectLst/>
                          <a:latin typeface="Calibri"/>
                        </a:rPr>
                        <a:t>6%</a:t>
                      </a:r>
                      <a:endParaRPr lang="en-US" sz="1400" b="0" i="0" u="none" strike="noStrike" dirty="0">
                        <a:solidFill>
                          <a:srgbClr val="000000"/>
                        </a:solidFill>
                        <a:effectLst/>
                        <a:latin typeface="Calibri"/>
                      </a:endParaRPr>
                    </a:p>
                  </a:txBody>
                  <a:tcPr marL="0" marR="0" marT="0" marB="0" anchor="ct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smtClean="0">
                <a:ln w="0"/>
                <a:solidFill>
                  <a:schemeClr val="tx1">
                    <a:lumMod val="75000"/>
                    <a:lumOff val="25000"/>
                  </a:schemeClr>
                </a:solidFill>
                <a:effectLst>
                  <a:reflection blurRad="12700" stA="50000" endPos="50000" dist="5000" dir="5400000" sy="-100000" rotWithShape="0"/>
                </a:effectLst>
              </a:rPr>
              <a:t>Conclusion</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28675" name="Content Placeholder 2"/>
          <p:cNvSpPr>
            <a:spLocks noGrp="1"/>
          </p:cNvSpPr>
          <p:nvPr>
            <p:ph idx="1"/>
          </p:nvPr>
        </p:nvSpPr>
        <p:spPr/>
        <p:txBody>
          <a:bodyPr/>
          <a:lstStyle/>
          <a:p>
            <a:pPr eaLnBrk="1" hangingPunct="1"/>
            <a:r>
              <a:rPr lang="en-US" sz="2800" b="1" smtClean="0"/>
              <a:t>Questions?</a:t>
            </a:r>
          </a:p>
          <a:p>
            <a:pPr eaLnBrk="1" hangingPunct="1"/>
            <a:r>
              <a:rPr lang="en-US" sz="2800" b="1" smtClean="0"/>
              <a:t>How can we help you?</a:t>
            </a:r>
          </a:p>
          <a:p>
            <a:pPr eaLnBrk="1" hangingPunct="1"/>
            <a:r>
              <a:rPr lang="en-US" sz="2800" b="1" smtClean="0"/>
              <a:t>Topics for future webinars?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7647481"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smtClean="0">
                <a:ln w="0"/>
                <a:solidFill>
                  <a:schemeClr val="tx1">
                    <a:lumMod val="75000"/>
                    <a:lumOff val="25000"/>
                  </a:schemeClr>
                </a:solidFill>
                <a:effectLst>
                  <a:reflection blurRad="12700" stA="50000" endPos="50000" dist="5000" dir="5400000" sy="-100000" rotWithShape="0"/>
                </a:effectLst>
              </a:rPr>
              <a:t>Emergency Eyewash/Showers</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3" name="Content Placeholder 2"/>
          <p:cNvSpPr>
            <a:spLocks noGrp="1"/>
          </p:cNvSpPr>
          <p:nvPr>
            <p:ph idx="1"/>
          </p:nvPr>
        </p:nvSpPr>
        <p:spPr>
          <a:xfrm>
            <a:off x="457200" y="1711325"/>
            <a:ext cx="8229600" cy="4414838"/>
          </a:xfrm>
        </p:spPr>
        <p:txBody>
          <a:bodyPr rtlCol="0">
            <a:normAutofit/>
          </a:bodyPr>
          <a:lstStyle/>
          <a:p>
            <a:pPr eaLnBrk="1" fontAlgn="auto" hangingPunct="1">
              <a:spcAft>
                <a:spcPts val="0"/>
              </a:spcAft>
              <a:buFont typeface="Arial" pitchFamily="34" charset="0"/>
              <a:buChar char="•"/>
              <a:defRPr/>
            </a:pPr>
            <a:r>
              <a:rPr lang="en-US" sz="2000" dirty="0" smtClean="0"/>
              <a:t>According to e-medicalhealth, chemical burns represent 7-10% of eye injuries.  </a:t>
            </a:r>
          </a:p>
          <a:p>
            <a:pPr eaLnBrk="1" fontAlgn="auto" hangingPunct="1">
              <a:spcAft>
                <a:spcPts val="0"/>
              </a:spcAft>
              <a:buFont typeface="Arial" pitchFamily="34" charset="0"/>
              <a:buChar char="•"/>
              <a:defRPr/>
            </a:pPr>
            <a:r>
              <a:rPr lang="en-US" sz="2000" dirty="0" smtClean="0"/>
              <a:t>About 15-20% of burns to the face involve at least one eye.</a:t>
            </a:r>
          </a:p>
          <a:p>
            <a:pPr lvl="1" eaLnBrk="1" fontAlgn="auto" hangingPunct="1">
              <a:spcAft>
                <a:spcPts val="0"/>
              </a:spcAft>
              <a:buFont typeface="Arial" pitchFamily="34" charset="0"/>
              <a:buChar char="•"/>
              <a:defRPr/>
            </a:pPr>
            <a:r>
              <a:rPr lang="en-US" sz="1800" dirty="0" smtClean="0"/>
              <a:t>Although many burns result in only minor discomfort, every chemical exposure or burn to the face and body must be taken seriously.</a:t>
            </a:r>
          </a:p>
          <a:p>
            <a:pPr lvl="1" eaLnBrk="1" fontAlgn="auto" hangingPunct="1">
              <a:spcAft>
                <a:spcPts val="0"/>
              </a:spcAft>
              <a:buFont typeface="Arial" pitchFamily="34" charset="0"/>
              <a:buChar char="•"/>
              <a:defRPr/>
            </a:pPr>
            <a:endParaRPr lang="en-US" sz="1800" dirty="0" smtClean="0"/>
          </a:p>
          <a:p>
            <a:pPr eaLnBrk="1" fontAlgn="auto" hangingPunct="1">
              <a:spcAft>
                <a:spcPts val="0"/>
              </a:spcAft>
              <a:buFont typeface="Arial" pitchFamily="34" charset="0"/>
              <a:buChar char="•"/>
              <a:defRPr/>
            </a:pPr>
            <a:r>
              <a:rPr lang="en-US" sz="2000" dirty="0" smtClean="0"/>
              <a:t>The severity of a burn depends on the substance, how long the substance had contact with the eyes or body, and the treatment.</a:t>
            </a:r>
            <a:endParaRPr lang="en-US" sz="2000" dirty="0"/>
          </a:p>
          <a:p>
            <a:pPr eaLnBrk="1" fontAlgn="auto" hangingPunct="1">
              <a:spcAft>
                <a:spcPts val="0"/>
              </a:spcAft>
              <a:buFont typeface="Arial" pitchFamily="34" charset="0"/>
              <a:buChar char="•"/>
              <a:defRPr/>
            </a:pPr>
            <a:r>
              <a:rPr lang="en-US" sz="2000" dirty="0" smtClean="0"/>
              <a:t>Permanent damage is possible to both the eyes and body and can be life altering.</a:t>
            </a:r>
          </a:p>
          <a:p>
            <a:pPr marL="0" indent="0" eaLnBrk="1" fontAlgn="auto" hangingPunct="1">
              <a:spcAft>
                <a:spcPts val="0"/>
              </a:spcAft>
              <a:buFont typeface="Arial" pitchFamily="34" charset="0"/>
              <a:buNone/>
              <a:defRPr/>
            </a:pPr>
            <a:endParaRPr lang="en-US" sz="2400" b="1"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7647481"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smtClean="0">
                <a:ln w="0"/>
                <a:solidFill>
                  <a:schemeClr val="tx1">
                    <a:lumMod val="75000"/>
                    <a:lumOff val="25000"/>
                  </a:schemeClr>
                </a:solidFill>
                <a:effectLst>
                  <a:reflection blurRad="12700" stA="50000" endPos="50000" dist="5000" dir="5400000" sy="-100000" rotWithShape="0"/>
                </a:effectLst>
              </a:rPr>
              <a:t>Emergency Eyewash/Showers</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8195" name="Content Placeholder 2"/>
          <p:cNvSpPr>
            <a:spLocks noGrp="1"/>
          </p:cNvSpPr>
          <p:nvPr>
            <p:ph idx="1"/>
          </p:nvPr>
        </p:nvSpPr>
        <p:spPr/>
        <p:txBody>
          <a:bodyPr/>
          <a:lstStyle/>
          <a:p>
            <a:pPr eaLnBrk="1" hangingPunct="1"/>
            <a:r>
              <a:rPr lang="en-US" sz="2000" smtClean="0"/>
              <a:t>There are two regulations ANR must comply with in regard of emergency eyewash and showers.</a:t>
            </a:r>
          </a:p>
          <a:p>
            <a:pPr lvl="1" eaLnBrk="1" hangingPunct="1">
              <a:buFont typeface="Arial" charset="0"/>
              <a:buChar char="•"/>
            </a:pPr>
            <a:r>
              <a:rPr lang="en-US" sz="2000" smtClean="0"/>
              <a:t>CCR/8-5162 (Cal/OSHA)</a:t>
            </a:r>
          </a:p>
          <a:p>
            <a:pPr lvl="1" eaLnBrk="1" hangingPunct="1">
              <a:buFont typeface="Arial" charset="0"/>
              <a:buChar char="•"/>
            </a:pPr>
            <a:r>
              <a:rPr lang="en-US" sz="2000" smtClean="0"/>
              <a:t>CCR/3-6734 (Dept. of Pesticide Regulation)</a:t>
            </a:r>
          </a:p>
          <a:p>
            <a:pPr eaLnBrk="1" hangingPunct="1"/>
            <a:endParaRPr lang="en-US" sz="2000" smtClean="0"/>
          </a:p>
          <a:p>
            <a:pPr eaLnBrk="1" hangingPunct="1"/>
            <a:r>
              <a:rPr lang="en-US" sz="2000" smtClean="0"/>
              <a:t>CCR/8- 5162 requires emergency eyewash/shower equipment to be available in work areas where, during routine operations, the eyes and body may come in contact with a substance which is corrosive or severely irritating to the skin or which is toxic by skin absorption. </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7647481"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smtClean="0">
                <a:ln w="0"/>
                <a:solidFill>
                  <a:schemeClr val="tx1">
                    <a:lumMod val="75000"/>
                    <a:lumOff val="25000"/>
                  </a:schemeClr>
                </a:solidFill>
                <a:effectLst>
                  <a:reflection blurRad="12700" stA="50000" endPos="50000" dist="5000" dir="5400000" sy="-100000" rotWithShape="0"/>
                </a:effectLst>
              </a:rPr>
              <a:t>Emergency Eyewash/Showers</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9219" name="Content Placeholder 2"/>
          <p:cNvSpPr>
            <a:spLocks noGrp="1"/>
          </p:cNvSpPr>
          <p:nvPr>
            <p:ph idx="1"/>
          </p:nvPr>
        </p:nvSpPr>
        <p:spPr/>
        <p:txBody>
          <a:bodyPr/>
          <a:lstStyle/>
          <a:p>
            <a:pPr marL="0" indent="0" eaLnBrk="1" hangingPunct="1">
              <a:buFont typeface="Arial" charset="0"/>
              <a:buNone/>
            </a:pPr>
            <a:r>
              <a:rPr lang="en-US" sz="2400" b="1" smtClean="0"/>
              <a:t>ANR work areas typically needing an eyewash/shower are:</a:t>
            </a:r>
          </a:p>
          <a:p>
            <a:pPr lvl="1" eaLnBrk="1" hangingPunct="1">
              <a:buFont typeface="Arial" charset="0"/>
              <a:buChar char="•"/>
            </a:pPr>
            <a:r>
              <a:rPr lang="en-US" sz="2400" smtClean="0"/>
              <a:t>Chemical storage areas</a:t>
            </a:r>
          </a:p>
          <a:p>
            <a:pPr lvl="1" eaLnBrk="1" hangingPunct="1">
              <a:buFont typeface="Arial" charset="0"/>
              <a:buChar char="•"/>
            </a:pPr>
            <a:r>
              <a:rPr lang="en-US" sz="2400" smtClean="0"/>
              <a:t>Pesticide storage areas</a:t>
            </a:r>
          </a:p>
          <a:p>
            <a:pPr lvl="1" eaLnBrk="1" hangingPunct="1">
              <a:buFont typeface="Arial" charset="0"/>
              <a:buChar char="•"/>
            </a:pPr>
            <a:r>
              <a:rPr lang="en-US" sz="2400" smtClean="0"/>
              <a:t>Chemical laboratories</a:t>
            </a:r>
          </a:p>
          <a:p>
            <a:pPr lvl="1" eaLnBrk="1" hangingPunct="1">
              <a:buFont typeface="Arial" charset="0"/>
              <a:buChar char="•"/>
            </a:pPr>
            <a:r>
              <a:rPr lang="en-US" sz="2400" smtClean="0"/>
              <a:t>Battery charging areas</a:t>
            </a:r>
          </a:p>
          <a:p>
            <a:pPr lvl="1" eaLnBrk="1" hangingPunct="1">
              <a:buFont typeface="Arial" charset="0"/>
              <a:buChar char="•"/>
            </a:pPr>
            <a:r>
              <a:rPr lang="en-US" sz="2400" smtClean="0"/>
              <a:t>Automotive shops </a:t>
            </a:r>
          </a:p>
        </p:txBody>
      </p:sp>
      <p:pic>
        <p:nvPicPr>
          <p:cNvPr id="2050" name="Picture 2" descr="L:\EH&amp;SUnit\Photos\LREC\LREC 2008\100_2168.JPG"/>
          <p:cNvPicPr>
            <a:picLocks noChangeAspect="1" noChangeArrowheads="1"/>
          </p:cNvPicPr>
          <p:nvPr/>
        </p:nvPicPr>
        <p:blipFill rotWithShape="1">
          <a:blip r:embed="rId2"/>
          <a:srcRect l="-1" r="28745" b="19159"/>
          <a:stretch/>
        </p:blipFill>
        <p:spPr bwMode="auto">
          <a:xfrm>
            <a:off x="5016500" y="2184400"/>
            <a:ext cx="2416175" cy="365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20263"/>
            <a:ext cx="8372100" cy="817888"/>
          </a:xfrm>
          <a:extLst/>
        </p:spPr>
        <p:txBody>
          <a:bodyPr rtlCol="0">
            <a:noAutofit/>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Emergency Eyewash/Showers</a:t>
            </a:r>
            <a:endParaRPr lang="en-US" sz="4000" dirty="0">
              <a:solidFill>
                <a:schemeClr val="tx1">
                  <a:lumMod val="75000"/>
                  <a:lumOff val="25000"/>
                </a:schemeClr>
              </a:solidFill>
            </a:endParaRPr>
          </a:p>
        </p:txBody>
      </p:sp>
      <p:sp>
        <p:nvSpPr>
          <p:cNvPr id="10243" name="Content Placeholder 2"/>
          <p:cNvSpPr>
            <a:spLocks noGrp="1"/>
          </p:cNvSpPr>
          <p:nvPr>
            <p:ph idx="1"/>
          </p:nvPr>
        </p:nvSpPr>
        <p:spPr>
          <a:xfrm>
            <a:off x="457200" y="1647825"/>
            <a:ext cx="8229600" cy="4541838"/>
          </a:xfrm>
        </p:spPr>
        <p:txBody>
          <a:bodyPr/>
          <a:lstStyle/>
          <a:p>
            <a:pPr eaLnBrk="1" hangingPunct="1"/>
            <a:r>
              <a:rPr lang="en-US" sz="1800" smtClean="0"/>
              <a:t>CCR/8-5162 requires the eyewash/shower unit to be accessible in locations that require no more than 10 seconds for the injured person to reach.</a:t>
            </a:r>
          </a:p>
          <a:p>
            <a:pPr eaLnBrk="1" hangingPunct="1"/>
            <a:r>
              <a:rPr lang="en-US" sz="1800" smtClean="0"/>
              <a:t>The area of the eyewash/shower shall be maintained free of items which obstruct their use.</a:t>
            </a:r>
          </a:p>
          <a:p>
            <a:pPr eaLnBrk="1" hangingPunct="1"/>
            <a:r>
              <a:rPr lang="en-US" sz="1800" smtClean="0"/>
              <a:t>The eyewash/shower must meet the flow rates </a:t>
            </a:r>
            <a:br>
              <a:rPr lang="en-US" sz="1800" smtClean="0"/>
            </a:br>
            <a:r>
              <a:rPr lang="en-US" sz="1800" smtClean="0"/>
              <a:t>of 0.4 Gal/Min and for 15 minutes as specified in </a:t>
            </a:r>
            <a:br>
              <a:rPr lang="en-US" sz="1800" smtClean="0"/>
            </a:br>
            <a:r>
              <a:rPr lang="en-US" sz="1800" smtClean="0"/>
              <a:t>ANSI Z358.1  </a:t>
            </a:r>
          </a:p>
          <a:p>
            <a:pPr eaLnBrk="1" hangingPunct="1"/>
            <a:r>
              <a:rPr lang="en-US" sz="1800" smtClean="0"/>
              <a:t>Plumbed eyewash/shower units must be inspected </a:t>
            </a:r>
            <a:br>
              <a:rPr lang="en-US" sz="1800" smtClean="0"/>
            </a:br>
            <a:r>
              <a:rPr lang="en-US" sz="1800" smtClean="0"/>
              <a:t>by activating them at least monthly to flush the line </a:t>
            </a:r>
            <a:br>
              <a:rPr lang="en-US" sz="1800" smtClean="0"/>
            </a:br>
            <a:r>
              <a:rPr lang="en-US" sz="1800" smtClean="0"/>
              <a:t>and to verify proper operation.</a:t>
            </a:r>
          </a:p>
          <a:p>
            <a:pPr eaLnBrk="1" hangingPunct="1"/>
            <a:r>
              <a:rPr lang="en-US" sz="1800" smtClean="0"/>
              <a:t>Documentation of monthly inspections must also </a:t>
            </a:r>
            <a:br>
              <a:rPr lang="en-US" sz="1800" smtClean="0"/>
            </a:br>
            <a:r>
              <a:rPr lang="en-US" sz="1800" smtClean="0"/>
              <a:t>be conducted.</a:t>
            </a:r>
          </a:p>
        </p:txBody>
      </p:sp>
      <p:pic>
        <p:nvPicPr>
          <p:cNvPr id="1026" name="Picture 2"/>
          <p:cNvPicPr>
            <a:picLocks noChangeAspect="1" noChangeArrowheads="1"/>
          </p:cNvPicPr>
          <p:nvPr/>
        </p:nvPicPr>
        <p:blipFill>
          <a:blip r:embed="rId2"/>
          <a:srcRect/>
          <a:stretch>
            <a:fillRect/>
          </a:stretch>
        </p:blipFill>
        <p:spPr bwMode="auto">
          <a:xfrm>
            <a:off x="6357938" y="3157538"/>
            <a:ext cx="2571750" cy="3444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20263"/>
            <a:ext cx="8382733" cy="817888"/>
          </a:xfrm>
          <a:extLst/>
        </p:spPr>
        <p:txBody>
          <a:bodyPr rtlCol="0"/>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Emergency Eyewash/Showers</a:t>
            </a:r>
            <a:endParaRPr lang="en-US" sz="4000" dirty="0">
              <a:solidFill>
                <a:schemeClr val="tx1">
                  <a:lumMod val="75000"/>
                  <a:lumOff val="25000"/>
                </a:schemeClr>
              </a:solidFill>
            </a:endParaRPr>
          </a:p>
        </p:txBody>
      </p:sp>
      <p:sp>
        <p:nvSpPr>
          <p:cNvPr id="3" name="Content Placeholder 2"/>
          <p:cNvSpPr>
            <a:spLocks noGrp="1"/>
          </p:cNvSpPr>
          <p:nvPr>
            <p:ph idx="1"/>
          </p:nvPr>
        </p:nvSpPr>
        <p:spPr>
          <a:xfrm>
            <a:off x="457200" y="1733550"/>
            <a:ext cx="8229600" cy="4392613"/>
          </a:xfrm>
        </p:spPr>
        <p:txBody>
          <a:bodyPr rtlCol="0">
            <a:normAutofit/>
          </a:bodyPr>
          <a:lstStyle/>
          <a:p>
            <a:pPr eaLnBrk="1" fontAlgn="auto" hangingPunct="1">
              <a:spcAft>
                <a:spcPts val="0"/>
              </a:spcAft>
              <a:buFont typeface="Arial" pitchFamily="34" charset="0"/>
              <a:buChar char="•"/>
              <a:defRPr/>
            </a:pPr>
            <a:r>
              <a:rPr lang="en-US" sz="2000" dirty="0" smtClean="0"/>
              <a:t>CCR/3-6734 states the requirements for pesticide handlers and applicators.</a:t>
            </a:r>
          </a:p>
          <a:p>
            <a:pPr eaLnBrk="1" fontAlgn="auto" hangingPunct="1">
              <a:spcAft>
                <a:spcPts val="0"/>
              </a:spcAft>
              <a:buFont typeface="Arial" pitchFamily="34" charset="0"/>
              <a:buChar char="•"/>
              <a:defRPr/>
            </a:pPr>
            <a:r>
              <a:rPr lang="en-US" sz="2000" dirty="0" smtClean="0"/>
              <a:t>The employer must assure that there is sufficient water, soap and single use towels for routine washing and for emergency eye flushing and washing of the entire body.</a:t>
            </a:r>
          </a:p>
          <a:p>
            <a:pPr eaLnBrk="1" fontAlgn="auto" hangingPunct="1">
              <a:spcAft>
                <a:spcPts val="0"/>
              </a:spcAft>
              <a:buFont typeface="Arial" pitchFamily="34" charset="0"/>
              <a:buChar char="•"/>
              <a:defRPr/>
            </a:pPr>
            <a:r>
              <a:rPr lang="en-US" sz="2000" dirty="0" smtClean="0"/>
              <a:t>The decontamination site must be at the mixing/loading site and not more than ¼ mile (or at  the nearest point of vehicular access) from other handlers.</a:t>
            </a:r>
          </a:p>
          <a:p>
            <a:pPr eaLnBrk="1" fontAlgn="auto" hangingPunct="1">
              <a:spcAft>
                <a:spcPts val="0"/>
              </a:spcAft>
              <a:buFont typeface="Arial" pitchFamily="34" charset="0"/>
              <a:buChar char="•"/>
              <a:defRPr/>
            </a:pPr>
            <a:r>
              <a:rPr lang="en-US" sz="2000" dirty="0" smtClean="0"/>
              <a:t>One pint of water for emergency eye flushing must</a:t>
            </a:r>
            <a:br>
              <a:rPr lang="en-US" sz="2000" dirty="0" smtClean="0"/>
            </a:br>
            <a:r>
              <a:rPr lang="en-US" sz="2000" dirty="0" smtClean="0"/>
              <a:t> be immediately available (carried by the handler) </a:t>
            </a:r>
            <a:br>
              <a:rPr lang="en-US" sz="2000" dirty="0" smtClean="0"/>
            </a:br>
            <a:r>
              <a:rPr lang="en-US" sz="2000" dirty="0" smtClean="0"/>
              <a:t>to each handler.</a:t>
            </a:r>
          </a:p>
          <a:p>
            <a:pPr marL="0" indent="0" eaLnBrk="1" fontAlgn="auto" hangingPunct="1">
              <a:spcAft>
                <a:spcPts val="0"/>
              </a:spcAft>
              <a:buFont typeface="Arial" pitchFamily="34" charset="0"/>
              <a:buNone/>
              <a:defRPr/>
            </a:pPr>
            <a:endParaRPr lang="en-US" sz="2400" dirty="0" smtClean="0"/>
          </a:p>
          <a:p>
            <a:pPr marL="0" indent="0" eaLnBrk="1" fontAlgn="auto" hangingPunct="1">
              <a:spcAft>
                <a:spcPts val="0"/>
              </a:spcAft>
              <a:buFont typeface="Arial" pitchFamily="34" charset="0"/>
              <a:buNone/>
              <a:defRPr/>
            </a:pPr>
            <a:endParaRPr lang="en-US" sz="2400" dirty="0"/>
          </a:p>
          <a:p>
            <a:pPr marL="0" indent="0" eaLnBrk="1" fontAlgn="auto" hangingPunct="1">
              <a:spcAft>
                <a:spcPts val="0"/>
              </a:spcAft>
              <a:buFont typeface="Arial" pitchFamily="34" charset="0"/>
              <a:buNone/>
              <a:defRPr/>
            </a:pPr>
            <a:endParaRPr lang="en-US" sz="2400" dirty="0"/>
          </a:p>
        </p:txBody>
      </p:sp>
      <p:pic>
        <p:nvPicPr>
          <p:cNvPr id="3074" name="Picture 2" descr="Bottle, Refill"/>
          <p:cNvPicPr>
            <a:picLocks noChangeAspect="1" noChangeArrowheads="1"/>
          </p:cNvPicPr>
          <p:nvPr/>
        </p:nvPicPr>
        <p:blipFill rotWithShape="1">
          <a:blip r:embed="rId2"/>
          <a:srcRect b="5145"/>
          <a:stretch/>
        </p:blipFill>
        <p:spPr bwMode="auto">
          <a:xfrm>
            <a:off x="7161213" y="4445000"/>
            <a:ext cx="1238250" cy="2157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20263"/>
            <a:ext cx="8382733" cy="817888"/>
          </a:xfrm>
          <a:extLst/>
        </p:spPr>
        <p:txBody>
          <a:bodyPr rtlCol="0"/>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Emergency Eyewash/Showers</a:t>
            </a:r>
            <a:endParaRPr lang="en-US" sz="4000" dirty="0">
              <a:solidFill>
                <a:schemeClr val="tx1">
                  <a:lumMod val="75000"/>
                  <a:lumOff val="25000"/>
                </a:schemeClr>
              </a:solidFill>
            </a:endParaRPr>
          </a:p>
        </p:txBody>
      </p:sp>
      <p:sp>
        <p:nvSpPr>
          <p:cNvPr id="12291" name="Content Placeholder 2"/>
          <p:cNvSpPr>
            <a:spLocks noGrp="1"/>
          </p:cNvSpPr>
          <p:nvPr>
            <p:ph idx="1"/>
          </p:nvPr>
        </p:nvSpPr>
        <p:spPr>
          <a:xfrm>
            <a:off x="457200" y="1658938"/>
            <a:ext cx="8229600" cy="4965700"/>
          </a:xfrm>
        </p:spPr>
        <p:txBody>
          <a:bodyPr/>
          <a:lstStyle/>
          <a:p>
            <a:pPr eaLnBrk="1" hangingPunct="1"/>
            <a:r>
              <a:rPr lang="en-US" sz="2000" smtClean="0"/>
              <a:t>During to an inspection by the local Ag. Commissioner at an ANR facility, the inspector required one pint eyewash flush bottles with every pesticide handler regardless if an ANSI rated eyewash was also available.  The Department of Pesticide Regulation (DPR) which uses Title 3, only requires the one pint flush bottles to be available at the work area.</a:t>
            </a:r>
          </a:p>
          <a:p>
            <a:pPr eaLnBrk="1" hangingPunct="1"/>
            <a:r>
              <a:rPr lang="en-US" sz="2000" smtClean="0"/>
              <a:t>Cal-OSHA uses Title 8 for all non-pesticide </a:t>
            </a:r>
            <a:br>
              <a:rPr lang="en-US" sz="2000" smtClean="0"/>
            </a:br>
            <a:r>
              <a:rPr lang="en-US" sz="2000" smtClean="0"/>
              <a:t>handling operations and requires ANSI rated</a:t>
            </a:r>
            <a:br>
              <a:rPr lang="en-US" sz="2000" smtClean="0"/>
            </a:br>
            <a:r>
              <a:rPr lang="en-US" sz="2000" smtClean="0"/>
              <a:t>eyewash and shower equipment.</a:t>
            </a:r>
          </a:p>
          <a:p>
            <a:pPr eaLnBrk="1" hangingPunct="1"/>
            <a:r>
              <a:rPr lang="en-US" sz="2000" smtClean="0"/>
              <a:t>ANR EH&amp;S strongly recommends having a </a:t>
            </a:r>
            <a:br>
              <a:rPr lang="en-US" sz="2000" smtClean="0"/>
            </a:br>
            <a:r>
              <a:rPr lang="en-US" sz="2000" smtClean="0"/>
              <a:t>permanent or portable eyewash station </a:t>
            </a:r>
            <a:br>
              <a:rPr lang="en-US" sz="2000" smtClean="0"/>
            </a:br>
            <a:r>
              <a:rPr lang="en-US" sz="2000" smtClean="0"/>
              <a:t>available for pesticide work in addition to </a:t>
            </a:r>
            <a:br>
              <a:rPr lang="en-US" sz="2000" smtClean="0"/>
            </a:br>
            <a:r>
              <a:rPr lang="en-US" sz="2000" smtClean="0"/>
              <a:t>the required pint bottles</a:t>
            </a:r>
          </a:p>
          <a:p>
            <a:pPr lvl="1" eaLnBrk="1" hangingPunct="1">
              <a:buFont typeface="Arial" charset="0"/>
              <a:buChar char="•"/>
            </a:pPr>
            <a:r>
              <a:rPr lang="en-US" sz="1800" smtClean="0"/>
              <a:t>BSAS funding is appropriate for the purchasing </a:t>
            </a:r>
            <a:br>
              <a:rPr lang="en-US" sz="1800" smtClean="0"/>
            </a:br>
            <a:r>
              <a:rPr lang="en-US" sz="1800" smtClean="0"/>
              <a:t>of portable eyewash that can be used in the field</a:t>
            </a:r>
          </a:p>
        </p:txBody>
      </p:sp>
      <p:pic>
        <p:nvPicPr>
          <p:cNvPr id="4098" name="Picture 2" descr="Eye Wash Station"/>
          <p:cNvPicPr>
            <a:picLocks noChangeAspect="1" noChangeArrowheads="1"/>
          </p:cNvPicPr>
          <p:nvPr/>
        </p:nvPicPr>
        <p:blipFill>
          <a:blip r:embed="rId2"/>
          <a:srcRect/>
          <a:stretch>
            <a:fillRect/>
          </a:stretch>
        </p:blipFill>
        <p:spPr bwMode="auto">
          <a:xfrm>
            <a:off x="6637338" y="3911600"/>
            <a:ext cx="2301875" cy="2644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54767"/>
            <a:ext cx="6097975" cy="817888"/>
          </a:xfrm>
          <a:extLst/>
        </p:spPr>
        <p:txBody>
          <a:bodyPr rtlCol="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fontAlgn="auto" hangingPunct="1">
              <a:spcAft>
                <a:spcPts val="0"/>
              </a:spcAft>
              <a:defRPr/>
            </a:pPr>
            <a:r>
              <a:rPr lang="en-US" sz="4000" cap="all" dirty="0">
                <a:ln w="0"/>
                <a:solidFill>
                  <a:schemeClr val="tx1">
                    <a:lumMod val="75000"/>
                    <a:lumOff val="25000"/>
                  </a:schemeClr>
                </a:solidFill>
                <a:effectLst>
                  <a:reflection blurRad="12700" stA="50000" endPos="50000" dist="5000" dir="5400000" sy="-100000" rotWithShape="0"/>
                </a:effectLst>
              </a:rPr>
              <a:t>Online Training</a:t>
            </a:r>
            <a:endParaRPr lang="en-US" sz="3600" cap="all" dirty="0">
              <a:ln w="0"/>
              <a:solidFill>
                <a:schemeClr val="tx1">
                  <a:lumMod val="75000"/>
                  <a:lumOff val="25000"/>
                </a:schemeClr>
              </a:solidFill>
              <a:effectLst>
                <a:reflection blurRad="12700" stA="50000" endPos="50000" dist="5000" dir="5400000" sy="-100000" rotWithShape="0"/>
              </a:effectLst>
            </a:endParaRPr>
          </a:p>
        </p:txBody>
      </p:sp>
      <p:sp>
        <p:nvSpPr>
          <p:cNvPr id="13315" name="Content Placeholder 2"/>
          <p:cNvSpPr>
            <a:spLocks noGrp="1"/>
          </p:cNvSpPr>
          <p:nvPr>
            <p:ph idx="1"/>
          </p:nvPr>
        </p:nvSpPr>
        <p:spPr/>
        <p:txBody>
          <a:bodyPr/>
          <a:lstStyle/>
          <a:p>
            <a:pPr eaLnBrk="1" hangingPunct="1"/>
            <a:r>
              <a:rPr lang="en-US" sz="2800" smtClean="0"/>
              <a:t>ANR EH&amp;S Orientation Training Update</a:t>
            </a:r>
          </a:p>
          <a:p>
            <a:pPr lvl="1" eaLnBrk="1" hangingPunct="1">
              <a:buFont typeface="Arial" charset="0"/>
              <a:buChar char="•"/>
            </a:pPr>
            <a:r>
              <a:rPr lang="en-US" sz="2400" smtClean="0"/>
              <a:t>EH&amp;S orientation training document is currently being reviewed.</a:t>
            </a:r>
          </a:p>
          <a:p>
            <a:pPr lvl="1" eaLnBrk="1" hangingPunct="1">
              <a:buFont typeface="Arial" charset="0"/>
              <a:buChar char="•"/>
            </a:pPr>
            <a:r>
              <a:rPr lang="en-US" sz="2400" smtClean="0"/>
              <a:t>EH&amp;S orientation document is scheduled for review by the ANR Training Coordination Advisory Committee.</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afety Coordinator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CCD3D-2A5A-4316-A9F1-CBB11F3E9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Safety Coordinator Webinar</Template>
  <TotalTime>12</TotalTime>
  <Words>1724</Words>
  <Application>Microsoft Office PowerPoint</Application>
  <PresentationFormat>On-screen Show (4:3)</PresentationFormat>
  <Paragraphs>262</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Arial</vt:lpstr>
      <vt:lpstr>Times New Roman</vt:lpstr>
      <vt:lpstr>Verdana</vt:lpstr>
      <vt:lpstr>Safety Coordinator Webinar</vt:lpstr>
      <vt:lpstr>Safety Coordinator Webinar</vt:lpstr>
      <vt:lpstr>Introduction</vt:lpstr>
      <vt:lpstr>Emergency Eyewash/Showers</vt:lpstr>
      <vt:lpstr>Emergency Eyewash/Showers</vt:lpstr>
      <vt:lpstr>Emergency Eyewash/Showers</vt:lpstr>
      <vt:lpstr>Emergency Eyewash/Showers</vt:lpstr>
      <vt:lpstr>Emergency Eyewash/Showers</vt:lpstr>
      <vt:lpstr>Emergency Eyewash/Showers</vt:lpstr>
      <vt:lpstr>Online Training</vt:lpstr>
      <vt:lpstr>Online Training</vt:lpstr>
      <vt:lpstr>Online Training</vt:lpstr>
      <vt:lpstr>Respiratory Protection</vt:lpstr>
      <vt:lpstr>Driver Safety</vt:lpstr>
      <vt:lpstr>Driver Safety</vt:lpstr>
      <vt:lpstr>UC Ready</vt:lpstr>
      <vt:lpstr>PowerPoint Presentation</vt:lpstr>
      <vt:lpstr>UC Ready</vt:lpstr>
      <vt:lpstr>UC Ready</vt:lpstr>
      <vt:lpstr>UC Ready</vt:lpstr>
      <vt:lpstr>Be Smart About Safety</vt:lpstr>
      <vt:lpstr>Be Smart About Safety</vt:lpstr>
      <vt:lpstr>Be Smart About Safety</vt:lpstr>
      <vt:lpstr>Be Smart About Safety</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Coordinator Webinar</dc:title>
  <dc:creator>Thor Benzing</dc:creator>
  <cp:lastModifiedBy>Thor Benzing</cp:lastModifiedBy>
  <cp:revision>2</cp:revision>
  <cp:lastPrinted>2011-01-19T18:47:37Z</cp:lastPrinted>
  <dcterms:created xsi:type="dcterms:W3CDTF">2011-01-20T17:35:06Z</dcterms:created>
  <dcterms:modified xsi:type="dcterms:W3CDTF">2011-01-20T21:59:49Z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TC300097359990</vt:lpwstr>
  </property>
</Properties>
</file>